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701" r:id="rId3"/>
    <p:sldMasterId id="2147483693" r:id="rId4"/>
    <p:sldMasterId id="2147483672" r:id="rId5"/>
    <p:sldMasterId id="2147483707" r:id="rId6"/>
  </p:sldMasterIdLst>
  <p:notesMasterIdLst>
    <p:notesMasterId r:id="rId23"/>
  </p:notesMasterIdLst>
  <p:handoutMasterIdLst>
    <p:handoutMasterId r:id="rId24"/>
  </p:handoutMasterIdLst>
  <p:sldIdLst>
    <p:sldId id="327" r:id="rId7"/>
    <p:sldId id="400" r:id="rId8"/>
    <p:sldId id="399" r:id="rId9"/>
    <p:sldId id="293" r:id="rId10"/>
    <p:sldId id="338" r:id="rId11"/>
    <p:sldId id="394" r:id="rId12"/>
    <p:sldId id="396" r:id="rId13"/>
    <p:sldId id="391" r:id="rId14"/>
    <p:sldId id="397" r:id="rId15"/>
    <p:sldId id="398" r:id="rId16"/>
    <p:sldId id="395" r:id="rId17"/>
    <p:sldId id="393" r:id="rId18"/>
    <p:sldId id="347" r:id="rId19"/>
    <p:sldId id="392" r:id="rId20"/>
    <p:sldId id="358" r:id="rId21"/>
    <p:sldId id="307" r:id="rId22"/>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12F"/>
    <a:srgbClr val="585659"/>
    <a:srgbClr val="008CCC"/>
    <a:srgbClr val="00AFD3"/>
    <a:srgbClr val="002967"/>
    <a:srgbClr val="003E72"/>
    <a:srgbClr val="002D67"/>
    <a:srgbClr val="F37021"/>
    <a:srgbClr val="D8D0C7"/>
    <a:srgbClr val="504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62895" autoAdjust="0"/>
  </p:normalViewPr>
  <p:slideViewPr>
    <p:cSldViewPr snapToGrid="0">
      <p:cViewPr varScale="1">
        <p:scale>
          <a:sx n="79" d="100"/>
          <a:sy n="79" d="100"/>
        </p:scale>
        <p:origin x="1326" y="9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951739618406286E-2"/>
          <c:y val="4.807692307692308E-2"/>
          <c:w val="0.9281705948372615"/>
          <c:h val="0.75384615384615383"/>
        </c:manualLayout>
      </c:layout>
      <c:barChart>
        <c:barDir val="col"/>
        <c:grouping val="stacked"/>
        <c:varyColors val="0"/>
        <c:ser>
          <c:idx val="0"/>
          <c:order val="0"/>
          <c:tx>
            <c:strRef>
              <c:f>Sheet1!$A$2</c:f>
              <c:strCache>
                <c:ptCount val="1"/>
                <c:pt idx="0">
                  <c:v>Net GRF</c:v>
                </c:pt>
              </c:strCache>
            </c:strRef>
          </c:tx>
          <c:spPr>
            <a:solidFill>
              <a:schemeClr val="accent1"/>
            </a:solidFill>
            <a:ln>
              <a:noFill/>
            </a:ln>
            <a:effectLst/>
          </c:spPr>
          <c:invertIfNegative val="0"/>
          <c:dPt>
            <c:idx val="8"/>
            <c:invertIfNegative val="0"/>
            <c:bubble3D val="0"/>
            <c:spPr>
              <a:solidFill>
                <a:schemeClr val="accent5">
                  <a:lumMod val="40000"/>
                  <a:lumOff val="60000"/>
                </a:schemeClr>
              </a:solidFill>
              <a:ln>
                <a:noFill/>
              </a:ln>
              <a:effectLst/>
            </c:spPr>
          </c:dPt>
          <c:dPt>
            <c:idx val="9"/>
            <c:invertIfNegative val="0"/>
            <c:bubble3D val="0"/>
            <c:spPr>
              <a:solidFill>
                <a:schemeClr val="accent5">
                  <a:lumMod val="40000"/>
                  <a:lumOff val="60000"/>
                </a:schemeClr>
              </a:solidFill>
              <a:ln>
                <a:noFill/>
              </a:ln>
              <a:effectLst/>
            </c:spPr>
          </c:dPt>
          <c:dPt>
            <c:idx val="10"/>
            <c:invertIfNegative val="0"/>
            <c:bubble3D val="0"/>
            <c:spPr>
              <a:solidFill>
                <a:schemeClr val="accent5">
                  <a:lumMod val="40000"/>
                  <a:lumOff val="60000"/>
                </a:schemeClr>
              </a:solidFill>
              <a:ln>
                <a:noFill/>
              </a:ln>
              <a:effectLst/>
            </c:spPr>
          </c:dPt>
          <c:dPt>
            <c:idx val="11"/>
            <c:invertIfNegative val="0"/>
            <c:bubble3D val="0"/>
            <c:spPr>
              <a:solidFill>
                <a:schemeClr val="accent5">
                  <a:lumMod val="40000"/>
                  <a:lumOff val="60000"/>
                </a:schemeClr>
              </a:solidFill>
              <a:ln>
                <a:noFill/>
              </a:ln>
              <a:effectLst/>
            </c:spPr>
          </c:dPt>
          <c:dPt>
            <c:idx val="12"/>
            <c:invertIfNegative val="0"/>
            <c:bubble3D val="0"/>
            <c:spPr>
              <a:solidFill>
                <a:schemeClr val="accent5">
                  <a:lumMod val="40000"/>
                  <a:lumOff val="60000"/>
                </a:schemeClr>
              </a:solidFill>
              <a:ln>
                <a:noFill/>
              </a:ln>
              <a:effectLst/>
            </c:spPr>
          </c:dPt>
          <c:cat>
            <c:strRef>
              <c:f>Sheet1!$B$1:$N$1</c:f>
              <c:strCache>
                <c:ptCount val="13"/>
                <c:pt idx="0">
                  <c:v>FY10</c:v>
                </c:pt>
                <c:pt idx="1">
                  <c:v>FY11</c:v>
                </c:pt>
                <c:pt idx="2">
                  <c:v>FY12</c:v>
                </c:pt>
                <c:pt idx="3">
                  <c:v>FY13</c:v>
                </c:pt>
                <c:pt idx="4">
                  <c:v>FY14</c:v>
                </c:pt>
                <c:pt idx="5">
                  <c:v>FY15</c:v>
                </c:pt>
                <c:pt idx="6">
                  <c:v>FY16 Stop Gap</c:v>
                </c:pt>
                <c:pt idx="7">
                  <c:v>FY17 (Initial)</c:v>
                </c:pt>
                <c:pt idx="8">
                  <c:v>FY18</c:v>
                </c:pt>
                <c:pt idx="9">
                  <c:v>FY19</c:v>
                </c:pt>
                <c:pt idx="10">
                  <c:v>FY20</c:v>
                </c:pt>
                <c:pt idx="11">
                  <c:v>FY21</c:v>
                </c:pt>
                <c:pt idx="12">
                  <c:v>FY22</c:v>
                </c:pt>
              </c:strCache>
            </c:strRef>
          </c:cat>
          <c:val>
            <c:numRef>
              <c:f>Sheet1!$B$2:$N$2</c:f>
              <c:numCache>
                <c:formatCode>General</c:formatCode>
                <c:ptCount val="13"/>
                <c:pt idx="0">
                  <c:v>759.24619999999993</c:v>
                </c:pt>
                <c:pt idx="1">
                  <c:v>712.88369999999998</c:v>
                </c:pt>
                <c:pt idx="2">
                  <c:v>704.88909999999998</c:v>
                </c:pt>
                <c:pt idx="3">
                  <c:v>662.39300000000003</c:v>
                </c:pt>
                <c:pt idx="4">
                  <c:v>663.48770000000002</c:v>
                </c:pt>
                <c:pt idx="5">
                  <c:v>647.18640000000005</c:v>
                </c:pt>
                <c:pt idx="6">
                  <c:v>180.0941</c:v>
                </c:pt>
                <c:pt idx="7">
                  <c:v>350.59899999999999</c:v>
                </c:pt>
                <c:pt idx="8">
                  <c:v>662.08330000000001</c:v>
                </c:pt>
                <c:pt idx="9">
                  <c:v>675.32496600000002</c:v>
                </c:pt>
                <c:pt idx="10">
                  <c:v>688.83146532000001</c:v>
                </c:pt>
                <c:pt idx="11">
                  <c:v>702.60809462639997</c:v>
                </c:pt>
                <c:pt idx="12">
                  <c:v>716.66025651892801</c:v>
                </c:pt>
              </c:numCache>
            </c:numRef>
          </c:val>
        </c:ser>
        <c:dLbls>
          <c:showLegendKey val="0"/>
          <c:showVal val="0"/>
          <c:showCatName val="0"/>
          <c:showSerName val="0"/>
          <c:showPercent val="0"/>
          <c:showBubbleSize val="0"/>
        </c:dLbls>
        <c:gapWidth val="40"/>
        <c:overlap val="100"/>
        <c:axId val="165685448"/>
        <c:axId val="83224872"/>
      </c:barChart>
      <c:catAx>
        <c:axId val="165685448"/>
        <c:scaling>
          <c:orientation val="minMax"/>
        </c:scaling>
        <c:delete val="0"/>
        <c:axPos val="b"/>
        <c:numFmt formatCode="General" sourceLinked="1"/>
        <c:majorTickMark val="out"/>
        <c:minorTickMark val="none"/>
        <c:tickLblPos val="nextTo"/>
        <c:spPr>
          <a:noFill/>
          <a:ln w="3160" cap="flat" cmpd="sng" algn="ctr">
            <a:solidFill>
              <a:schemeClr val="tx1"/>
            </a:solidFill>
            <a:prstDash val="solid"/>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Times New Roman"/>
                <a:cs typeface="Times New Roman"/>
              </a:defRPr>
            </a:pPr>
            <a:endParaRPr lang="en-US"/>
          </a:p>
        </c:txPr>
        <c:crossAx val="83224872"/>
        <c:crossesAt val="0"/>
        <c:auto val="1"/>
        <c:lblAlgn val="ctr"/>
        <c:lblOffset val="100"/>
        <c:tickLblSkip val="1"/>
        <c:tickMarkSkip val="1"/>
        <c:noMultiLvlLbl val="0"/>
      </c:catAx>
      <c:valAx>
        <c:axId val="83224872"/>
        <c:scaling>
          <c:orientation val="minMax"/>
          <c:min val="0"/>
        </c:scaling>
        <c:delete val="0"/>
        <c:axPos val="l"/>
        <c:majorGridlines>
          <c:spPr>
            <a:ln w="3160" cap="flat" cmpd="sng" algn="ctr">
              <a:solidFill>
                <a:schemeClr val="tx1"/>
              </a:solidFill>
              <a:prstDash val="solid"/>
              <a:round/>
            </a:ln>
            <a:effectLst/>
          </c:spPr>
        </c:majorGridlines>
        <c:numFmt formatCode="\$#,##0" sourceLinked="0"/>
        <c:majorTickMark val="out"/>
        <c:minorTickMark val="none"/>
        <c:tickLblPos val="nextTo"/>
        <c:spPr>
          <a:noFill/>
          <a:ln w="3160" cap="flat" cmpd="sng" algn="ctr">
            <a:solidFill>
              <a:schemeClr val="tx1"/>
            </a:solidFill>
            <a:prstDash val="solid"/>
            <a:round/>
          </a:ln>
          <a:effectLst/>
        </c:spPr>
        <c:txPr>
          <a:bodyPr rot="0" spcFirstLastPara="1" vertOverflow="ellipsis" wrap="square" anchor="ctr" anchorCtr="1"/>
          <a:lstStyle/>
          <a:p>
            <a:pPr>
              <a:defRPr sz="1592" b="1" i="0" u="none" strike="noStrike" kern="1200" baseline="0">
                <a:solidFill>
                  <a:schemeClr val="tx1"/>
                </a:solidFill>
                <a:latin typeface="Calibri" panose="020F0502020204030204" pitchFamily="34" charset="0"/>
                <a:ea typeface="Times New Roman"/>
                <a:cs typeface="Times New Roman"/>
              </a:defRPr>
            </a:pPr>
            <a:endParaRPr lang="en-US"/>
          </a:p>
        </c:txPr>
        <c:crossAx val="165685448"/>
        <c:crosses val="autoZero"/>
        <c:crossBetween val="between"/>
        <c:majorUnit val="100"/>
      </c:valAx>
      <c:spPr>
        <a:noFill/>
        <a:ln w="12640">
          <a:solidFill>
            <a:schemeClr val="tx1"/>
          </a:solidFill>
          <a:prstDash val="solid"/>
        </a:ln>
        <a:effectLst/>
      </c:spPr>
    </c:plotArea>
    <c:plotVisOnly val="1"/>
    <c:dispBlanksAs val="gap"/>
    <c:showDLblsOverMax val="0"/>
  </c:chart>
  <c:spPr>
    <a:noFill/>
    <a:ln w="6350" cap="flat" cmpd="sng" algn="ctr">
      <a:noFill/>
      <a:prstDash val="solid"/>
      <a:miter lim="800000"/>
    </a:ln>
    <a:effectLst/>
  </c:spPr>
  <c:txPr>
    <a:bodyPr/>
    <a:lstStyle/>
    <a:p>
      <a:pPr>
        <a:defRPr sz="1866" b="1" i="0" u="none" strike="noStrike" baseline="0">
          <a:solidFill>
            <a:schemeClr val="tx1"/>
          </a:solidFill>
          <a:latin typeface="Times New Roman"/>
          <a:ea typeface="Times New Roman"/>
          <a:cs typeface="Times New Roman"/>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783513171964615E-2"/>
          <c:y val="3.0243543378591434E-2"/>
          <c:w val="0.89724117818606008"/>
          <c:h val="0.81054824865369901"/>
        </c:manualLayout>
      </c:layout>
      <c:lineChart>
        <c:grouping val="standard"/>
        <c:varyColors val="0"/>
        <c:ser>
          <c:idx val="0"/>
          <c:order val="0"/>
          <c:tx>
            <c:strRef>
              <c:f>Sheet1!$I$1</c:f>
              <c:strCache>
                <c:ptCount val="1"/>
                <c:pt idx="0">
                  <c:v>Urbana</c:v>
                </c:pt>
              </c:strCache>
            </c:strRef>
          </c:tx>
          <c:spPr>
            <a:ln w="38100" cap="rnd">
              <a:solidFill>
                <a:schemeClr val="accent2"/>
              </a:solidFill>
              <a:prstDash val="solid"/>
              <a:round/>
            </a:ln>
            <a:effectLst/>
          </c:spPr>
          <c:marker>
            <c:symbol val="none"/>
          </c:marker>
          <c:cat>
            <c:strRef>
              <c:f>Sheet1!$A$4:$A$22</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Sheet1!$I$4:$I$22</c:f>
              <c:numCache>
                <c:formatCode>General</c:formatCode>
                <c:ptCount val="13"/>
                <c:pt idx="0">
                  <c:v>13716.224458055192</c:v>
                </c:pt>
                <c:pt idx="1">
                  <c:v>14280.938960314015</c:v>
                </c:pt>
                <c:pt idx="2">
                  <c:v>14845.850530334063</c:v>
                </c:pt>
                <c:pt idx="3">
                  <c:v>15288.922159791697</c:v>
                </c:pt>
                <c:pt idx="4">
                  <c:v>15276.885010258326</c:v>
                </c:pt>
                <c:pt idx="5">
                  <c:v>15602</c:v>
                </c:pt>
                <c:pt idx="6">
                  <c:v>15470.412914146316</c:v>
                </c:pt>
                <c:pt idx="7">
                  <c:v>15311.98886590859</c:v>
                </c:pt>
              </c:numCache>
            </c:numRef>
          </c:val>
          <c:smooth val="0"/>
        </c:ser>
        <c:ser>
          <c:idx val="1"/>
          <c:order val="1"/>
          <c:tx>
            <c:strRef>
              <c:f>Sheet1!$J$1</c:f>
              <c:strCache>
                <c:ptCount val="1"/>
                <c:pt idx="0">
                  <c:v>Chicago</c:v>
                </c:pt>
              </c:strCache>
            </c:strRef>
          </c:tx>
          <c:spPr>
            <a:ln w="38100" cap="rnd">
              <a:solidFill>
                <a:srgbClr val="FF0000"/>
              </a:solidFill>
              <a:round/>
            </a:ln>
            <a:effectLst/>
          </c:spPr>
          <c:marker>
            <c:symbol val="none"/>
          </c:marker>
          <c:cat>
            <c:strRef>
              <c:f>Sheet1!$A$4:$A$22</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Sheet1!$J$4:$J$22</c:f>
              <c:numCache>
                <c:formatCode>General</c:formatCode>
                <c:ptCount val="13"/>
                <c:pt idx="0">
                  <c:v>13168.801706696029</c:v>
                </c:pt>
                <c:pt idx="1">
                  <c:v>13593.745421359017</c:v>
                </c:pt>
                <c:pt idx="2">
                  <c:v>13995.198685712792</c:v>
                </c:pt>
                <c:pt idx="3">
                  <c:v>14230.143860490612</c:v>
                </c:pt>
                <c:pt idx="4">
                  <c:v>14341.728987215904</c:v>
                </c:pt>
                <c:pt idx="5">
                  <c:v>14576</c:v>
                </c:pt>
                <c:pt idx="6">
                  <c:v>14656.597515744405</c:v>
                </c:pt>
                <c:pt idx="7">
                  <c:v>14439.972172946284</c:v>
                </c:pt>
              </c:numCache>
            </c:numRef>
          </c:val>
          <c:smooth val="0"/>
        </c:ser>
        <c:ser>
          <c:idx val="2"/>
          <c:order val="2"/>
          <c:tx>
            <c:strRef>
              <c:f>Sheet1!$K$1</c:f>
              <c:strCache>
                <c:ptCount val="1"/>
                <c:pt idx="0">
                  <c:v>Springfield</c:v>
                </c:pt>
              </c:strCache>
            </c:strRef>
          </c:tx>
          <c:spPr>
            <a:ln w="38100" cap="rnd">
              <a:solidFill>
                <a:srgbClr val="002060"/>
              </a:solidFill>
              <a:round/>
            </a:ln>
            <a:effectLst/>
          </c:spPr>
          <c:marker>
            <c:symbol val="none"/>
          </c:marker>
          <c:cat>
            <c:strRef>
              <c:f>Sheet1!$A$4:$A$22</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Sheet1!$K$4:$K$22</c:f>
              <c:numCache>
                <c:formatCode>General</c:formatCode>
                <c:ptCount val="13"/>
                <c:pt idx="0">
                  <c:v>10436.614754662447</c:v>
                </c:pt>
                <c:pt idx="1">
                  <c:v>10959.151115088473</c:v>
                </c:pt>
                <c:pt idx="2">
                  <c:v>11414.125484795928</c:v>
                </c:pt>
                <c:pt idx="3">
                  <c:v>11655.759173290393</c:v>
                </c:pt>
                <c:pt idx="4">
                  <c:v>11782.064776393685</c:v>
                </c:pt>
                <c:pt idx="5">
                  <c:v>12187</c:v>
                </c:pt>
                <c:pt idx="6">
                  <c:v>12279.504119682373</c:v>
                </c:pt>
                <c:pt idx="7">
                  <c:v>12298.94684738447</c:v>
                </c:pt>
              </c:numCache>
            </c:numRef>
          </c:val>
          <c:smooth val="0"/>
        </c:ser>
        <c:ser>
          <c:idx val="3"/>
          <c:order val="3"/>
          <c:tx>
            <c:strRef>
              <c:f>Sheet1!$L$1</c:f>
              <c:strCache>
                <c:ptCount val="1"/>
                <c:pt idx="0">
                  <c:v>Column5</c:v>
                </c:pt>
              </c:strCache>
            </c:strRef>
          </c:tx>
          <c:spPr>
            <a:ln w="38100" cap="rnd">
              <a:solidFill>
                <a:schemeClr val="accent2"/>
              </a:solidFill>
              <a:prstDash val="dash"/>
              <a:round/>
            </a:ln>
            <a:effectLst/>
          </c:spPr>
          <c:marker>
            <c:symbol val="none"/>
          </c:marker>
          <c:cat>
            <c:strRef>
              <c:f>Sheet1!$A$4:$A$22</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Sheet1!$L$4:$L$22</c:f>
              <c:numCache>
                <c:formatCode>General</c:formatCode>
                <c:ptCount val="13"/>
                <c:pt idx="7">
                  <c:v>15311.98886590859</c:v>
                </c:pt>
                <c:pt idx="8">
                  <c:v>15311.98886590859</c:v>
                </c:pt>
                <c:pt idx="9">
                  <c:v>15311.98886590859</c:v>
                </c:pt>
                <c:pt idx="10">
                  <c:v>15311.98886590859</c:v>
                </c:pt>
                <c:pt idx="11">
                  <c:v>15311.98886590859</c:v>
                </c:pt>
                <c:pt idx="12">
                  <c:v>15311.98886590859</c:v>
                </c:pt>
              </c:numCache>
            </c:numRef>
          </c:val>
          <c:smooth val="0"/>
        </c:ser>
        <c:ser>
          <c:idx val="4"/>
          <c:order val="4"/>
          <c:tx>
            <c:strRef>
              <c:f>Sheet1!$M$1</c:f>
              <c:strCache>
                <c:ptCount val="1"/>
                <c:pt idx="0">
                  <c:v>Column6</c:v>
                </c:pt>
              </c:strCache>
            </c:strRef>
          </c:tx>
          <c:spPr>
            <a:ln w="38100" cap="rnd">
              <a:solidFill>
                <a:srgbClr val="FF0000"/>
              </a:solidFill>
              <a:prstDash val="dash"/>
              <a:round/>
            </a:ln>
            <a:effectLst/>
          </c:spPr>
          <c:marker>
            <c:symbol val="none"/>
          </c:marker>
          <c:cat>
            <c:strRef>
              <c:f>Sheet1!$A$4:$A$22</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Sheet1!$M$4:$M$22</c:f>
              <c:numCache>
                <c:formatCode>General</c:formatCode>
                <c:ptCount val="13"/>
                <c:pt idx="7">
                  <c:v>14439.972172946284</c:v>
                </c:pt>
                <c:pt idx="8">
                  <c:v>14439.972172946284</c:v>
                </c:pt>
                <c:pt idx="9">
                  <c:v>14439.972172946284</c:v>
                </c:pt>
                <c:pt idx="10">
                  <c:v>14439.972172946284</c:v>
                </c:pt>
                <c:pt idx="11">
                  <c:v>14439.972172946284</c:v>
                </c:pt>
                <c:pt idx="12">
                  <c:v>14439.972172946284</c:v>
                </c:pt>
              </c:numCache>
            </c:numRef>
          </c:val>
          <c:smooth val="0"/>
        </c:ser>
        <c:ser>
          <c:idx val="5"/>
          <c:order val="5"/>
          <c:tx>
            <c:strRef>
              <c:f>Sheet1!$N$1</c:f>
              <c:strCache>
                <c:ptCount val="1"/>
                <c:pt idx="0">
                  <c:v>Column7</c:v>
                </c:pt>
              </c:strCache>
            </c:strRef>
          </c:tx>
          <c:spPr>
            <a:ln w="38100" cap="rnd">
              <a:solidFill>
                <a:srgbClr val="002060"/>
              </a:solidFill>
              <a:prstDash val="dash"/>
              <a:round/>
            </a:ln>
            <a:effectLst/>
          </c:spPr>
          <c:marker>
            <c:symbol val="none"/>
          </c:marker>
          <c:cat>
            <c:strRef>
              <c:f>Sheet1!$A$4:$A$22</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Sheet1!$N$4:$N$22</c:f>
              <c:numCache>
                <c:formatCode>General</c:formatCode>
                <c:ptCount val="13"/>
                <c:pt idx="7">
                  <c:v>12298.94684738447</c:v>
                </c:pt>
                <c:pt idx="8">
                  <c:v>12298.94684738447</c:v>
                </c:pt>
                <c:pt idx="9">
                  <c:v>12298.94684738447</c:v>
                </c:pt>
                <c:pt idx="10">
                  <c:v>12298.94684738447</c:v>
                </c:pt>
                <c:pt idx="11">
                  <c:v>12298.94684738447</c:v>
                </c:pt>
                <c:pt idx="12">
                  <c:v>12298.94684738447</c:v>
                </c:pt>
              </c:numCache>
            </c:numRef>
          </c:val>
          <c:smooth val="0"/>
        </c:ser>
        <c:dLbls>
          <c:showLegendKey val="0"/>
          <c:showVal val="0"/>
          <c:showCatName val="0"/>
          <c:showSerName val="0"/>
          <c:showPercent val="0"/>
          <c:showBubbleSize val="0"/>
        </c:dLbls>
        <c:smooth val="0"/>
        <c:axId val="83225264"/>
        <c:axId val="83225656"/>
      </c:lineChart>
      <c:catAx>
        <c:axId val="8322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3225656"/>
        <c:crosses val="autoZero"/>
        <c:auto val="1"/>
        <c:lblAlgn val="ctr"/>
        <c:lblOffset val="100"/>
        <c:noMultiLvlLbl val="0"/>
      </c:catAx>
      <c:valAx>
        <c:axId val="832256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3225264"/>
        <c:crosses val="autoZero"/>
        <c:crossBetween val="between"/>
      </c:valAx>
      <c:spPr>
        <a:noFill/>
        <a:ln>
          <a:noFill/>
        </a:ln>
        <a:effectLst/>
      </c:spPr>
    </c:plotArea>
    <c:legend>
      <c:legendPos val="b"/>
      <c:legendEntry>
        <c:idx val="3"/>
        <c:delete val="1"/>
      </c:legendEntry>
      <c:legendEntry>
        <c:idx val="4"/>
        <c:delete val="1"/>
      </c:legendEntry>
      <c:legendEntry>
        <c:idx val="5"/>
        <c:delete val="1"/>
      </c:legendEntry>
      <c:layout>
        <c:manualLayout>
          <c:xMode val="edge"/>
          <c:yMode val="edge"/>
          <c:x val="0.33298635170603674"/>
          <c:y val="0.92092995299283509"/>
          <c:w val="0.47076372359100971"/>
          <c:h val="6.88230583234510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aseline="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In-State Undergraduates</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Urbana</c:v>
                </c:pt>
              </c:strCache>
            </c:strRef>
          </c:tx>
          <c:spPr>
            <a:solidFill>
              <a:schemeClr val="accent2"/>
            </a:solidFill>
            <a:ln w="9525" cap="flat" cmpd="sng" algn="ctr">
              <a:solidFill>
                <a:schemeClr val="lt1">
                  <a:alpha val="50000"/>
                </a:schemeClr>
              </a:solidFill>
              <a:round/>
            </a:ln>
            <a:effectLst/>
          </c:spPr>
          <c:invertIfNegative val="0"/>
          <c:dLbls>
            <c:dLbl>
              <c:idx val="0"/>
              <c:layout/>
              <c:tx>
                <c:rich>
                  <a:bodyPr/>
                  <a:lstStyle/>
                  <a:p>
                    <a:r>
                      <a:rPr lang="en-US" smtClean="0"/>
                      <a:t>73%</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Residents</c:v>
                </c:pt>
              </c:strCache>
            </c:strRef>
          </c:cat>
          <c:val>
            <c:numRef>
              <c:f>Sheet1!$B$2</c:f>
              <c:numCache>
                <c:formatCode>0.00%</c:formatCode>
                <c:ptCount val="1"/>
                <c:pt idx="0">
                  <c:v>0.72699999999999998</c:v>
                </c:pt>
              </c:numCache>
            </c:numRef>
          </c:val>
        </c:ser>
        <c:ser>
          <c:idx val="1"/>
          <c:order val="1"/>
          <c:tx>
            <c:strRef>
              <c:f>Sheet1!$C$1</c:f>
              <c:strCache>
                <c:ptCount val="1"/>
                <c:pt idx="0">
                  <c:v>Chicago</c:v>
                </c:pt>
              </c:strCache>
            </c:strRef>
          </c:tx>
          <c:spPr>
            <a:solidFill>
              <a:srgbClr val="FF0000"/>
            </a:solidFill>
            <a:ln w="9525" cap="flat" cmpd="sng" algn="ctr">
              <a:solidFill>
                <a:schemeClr val="lt1">
                  <a:alpha val="50000"/>
                </a:schemeClr>
              </a:solidFill>
              <a:round/>
            </a:ln>
            <a:effectLst/>
          </c:spPr>
          <c:invertIfNegative val="0"/>
          <c:dLbls>
            <c:dLbl>
              <c:idx val="0"/>
              <c:layout/>
              <c:tx>
                <c:rich>
                  <a:bodyPr/>
                  <a:lstStyle/>
                  <a:p>
                    <a:r>
                      <a:rPr lang="en-US" smtClean="0"/>
                      <a:t>94%</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Residents</c:v>
                </c:pt>
              </c:strCache>
            </c:strRef>
          </c:cat>
          <c:val>
            <c:numRef>
              <c:f>Sheet1!$C$2</c:f>
              <c:numCache>
                <c:formatCode>0.00%</c:formatCode>
                <c:ptCount val="1"/>
                <c:pt idx="0">
                  <c:v>0.94299999999999995</c:v>
                </c:pt>
              </c:numCache>
            </c:numRef>
          </c:val>
        </c:ser>
        <c:ser>
          <c:idx val="2"/>
          <c:order val="2"/>
          <c:tx>
            <c:strRef>
              <c:f>Sheet1!$D$1</c:f>
              <c:strCache>
                <c:ptCount val="1"/>
                <c:pt idx="0">
                  <c:v>Springfield</c:v>
                </c:pt>
              </c:strCache>
            </c:strRef>
          </c:tx>
          <c:spPr>
            <a:solidFill>
              <a:schemeClr val="tx2"/>
            </a:solidFill>
            <a:ln w="9525" cap="flat" cmpd="sng" algn="ctr">
              <a:solidFill>
                <a:schemeClr val="lt1">
                  <a:alpha val="50000"/>
                </a:schemeClr>
              </a:solidFill>
              <a:round/>
            </a:ln>
            <a:effectLst/>
          </c:spPr>
          <c:invertIfNegative val="0"/>
          <c:dLbls>
            <c:dLbl>
              <c:idx val="0"/>
              <c:layout/>
              <c:tx>
                <c:rich>
                  <a:bodyPr/>
                  <a:lstStyle/>
                  <a:p>
                    <a:r>
                      <a:rPr lang="en-US" smtClean="0"/>
                      <a:t>83%</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Residents</c:v>
                </c:pt>
              </c:strCache>
            </c:strRef>
          </c:cat>
          <c:val>
            <c:numRef>
              <c:f>Sheet1!$D$2</c:f>
              <c:numCache>
                <c:formatCode>0.00%</c:formatCode>
                <c:ptCount val="1"/>
                <c:pt idx="0">
                  <c:v>0.82699999999999996</c:v>
                </c:pt>
              </c:numCache>
            </c:numRef>
          </c:val>
        </c:ser>
        <c:ser>
          <c:idx val="3"/>
          <c:order val="3"/>
          <c:tx>
            <c:strRef>
              <c:f>Sheet1!$E$1</c:f>
              <c:strCache>
                <c:ptCount val="1"/>
                <c:pt idx="0">
                  <c:v>System</c:v>
                </c:pt>
              </c:strCache>
            </c:strRef>
          </c:tx>
          <c:spPr>
            <a:solidFill>
              <a:schemeClr val="accent1"/>
            </a:solidFill>
            <a:ln w="9525" cap="flat" cmpd="sng" algn="ctr">
              <a:solidFill>
                <a:schemeClr val="lt1">
                  <a:alpha val="50000"/>
                </a:schemeClr>
              </a:solidFill>
              <a:round/>
            </a:ln>
            <a:effectLst/>
          </c:spPr>
          <c:invertIfNegative val="0"/>
          <c:dLbls>
            <c:dLbl>
              <c:idx val="0"/>
              <c:layout/>
              <c:tx>
                <c:rich>
                  <a:bodyPr/>
                  <a:lstStyle/>
                  <a:p>
                    <a:r>
                      <a:rPr lang="en-US" smtClean="0"/>
                      <a:t>80%</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Residents</c:v>
                </c:pt>
              </c:strCache>
            </c:strRef>
          </c:cat>
          <c:val>
            <c:numRef>
              <c:f>Sheet1!$E$2</c:f>
              <c:numCache>
                <c:formatCode>0.00%</c:formatCode>
                <c:ptCount val="1"/>
                <c:pt idx="0">
                  <c:v>0.80200000000000005</c:v>
                </c:pt>
              </c:numCache>
            </c:numRef>
          </c:val>
        </c:ser>
        <c:dLbls>
          <c:dLblPos val="inEnd"/>
          <c:showLegendKey val="0"/>
          <c:showVal val="1"/>
          <c:showCatName val="0"/>
          <c:showSerName val="0"/>
          <c:showPercent val="0"/>
          <c:showBubbleSize val="0"/>
        </c:dLbls>
        <c:gapWidth val="65"/>
        <c:axId val="86307000"/>
        <c:axId val="86307392"/>
      </c:barChart>
      <c:catAx>
        <c:axId val="863070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6307392"/>
        <c:crosses val="autoZero"/>
        <c:auto val="1"/>
        <c:lblAlgn val="ctr"/>
        <c:lblOffset val="100"/>
        <c:noMultiLvlLbl val="0"/>
      </c:catAx>
      <c:valAx>
        <c:axId val="86307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8630700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National Average</c:v>
                </c:pt>
              </c:strCache>
            </c:strRef>
          </c:tx>
          <c:spPr>
            <a:solidFill>
              <a:schemeClr val="accent3"/>
            </a:solidFill>
            <a:ln>
              <a:noFill/>
            </a:ln>
            <a:effectLst/>
            <a:sp3d/>
          </c:spPr>
          <c:invertIfNegative val="0"/>
          <c:dLbls>
            <c:dLbl>
              <c:idx val="0"/>
              <c:layout>
                <c:manualLayout>
                  <c:x val="-5.6008145142535581E-3"/>
                  <c:y val="0.155133026675677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8669381714178528E-3"/>
                  <c:y val="0.1444341972497690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2"/>
                <c:pt idx="0">
                  <c:v>Retention Rate</c:v>
                </c:pt>
                <c:pt idx="1">
                  <c:v>Graduation Rate</c:v>
                </c:pt>
              </c:strCache>
            </c:strRef>
          </c:cat>
          <c:val>
            <c:numRef>
              <c:f>Sheet1!$B$2:$B$5</c:f>
              <c:numCache>
                <c:formatCode>0%</c:formatCode>
                <c:ptCount val="2"/>
                <c:pt idx="0">
                  <c:v>0.72</c:v>
                </c:pt>
                <c:pt idx="1">
                  <c:v>0.6</c:v>
                </c:pt>
              </c:numCache>
            </c:numRef>
          </c:val>
        </c:ser>
        <c:ser>
          <c:idx val="1"/>
          <c:order val="1"/>
          <c:tx>
            <c:strRef>
              <c:f>Sheet1!$C$1</c:f>
              <c:strCache>
                <c:ptCount val="1"/>
                <c:pt idx="0">
                  <c:v>University of Illinois</c:v>
                </c:pt>
              </c:strCache>
            </c:strRef>
          </c:tx>
          <c:spPr>
            <a:solidFill>
              <a:schemeClr val="accent5"/>
            </a:solidFill>
            <a:ln>
              <a:noFill/>
            </a:ln>
            <a:effectLst/>
            <a:sp3d/>
          </c:spPr>
          <c:invertIfNegative val="0"/>
          <c:dLbls>
            <c:dLbl>
              <c:idx val="0"/>
              <c:layout>
                <c:manualLayout>
                  <c:x val="-0.10454853759939976"/>
                  <c:y val="-3.2096488277726445E-2"/>
                </c:manualLayout>
              </c:layout>
              <c:tx>
                <c:rich>
                  <a:bodyPr/>
                  <a:lstStyle/>
                  <a:p>
                    <a:r>
                      <a:rPr lang="en-US" dirty="0" smtClean="0"/>
                      <a:t>87%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6008145142535652E-2"/>
                  <c:y val="-4.5470025060112468E-2"/>
                </c:manualLayout>
              </c:layout>
              <c:tx>
                <c:rich>
                  <a:bodyPr/>
                  <a:lstStyle/>
                  <a:p>
                    <a:r>
                      <a:rPr lang="en-US" dirty="0" smtClean="0"/>
                      <a:t>72%</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2"/>
                <c:pt idx="0">
                  <c:v>Retention Rate</c:v>
                </c:pt>
                <c:pt idx="1">
                  <c:v>Graduation Rate</c:v>
                </c:pt>
              </c:strCache>
            </c:strRef>
          </c:cat>
          <c:val>
            <c:numRef>
              <c:f>Sheet1!$C$2:$C$5</c:f>
              <c:numCache>
                <c:formatCode>0%</c:formatCode>
                <c:ptCount val="2"/>
                <c:pt idx="0">
                  <c:v>0.89</c:v>
                </c:pt>
                <c:pt idx="1">
                  <c:v>0.76</c:v>
                </c:pt>
              </c:numCache>
            </c:numRef>
          </c:val>
        </c:ser>
        <c:dLbls>
          <c:showLegendKey val="0"/>
          <c:showVal val="1"/>
          <c:showCatName val="0"/>
          <c:showSerName val="0"/>
          <c:showPercent val="0"/>
          <c:showBubbleSize val="0"/>
        </c:dLbls>
        <c:gapWidth val="150"/>
        <c:gapDepth val="0"/>
        <c:shape val="box"/>
        <c:axId val="86308176"/>
        <c:axId val="86308568"/>
        <c:axId val="83469352"/>
      </c:bar3DChart>
      <c:catAx>
        <c:axId val="863081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6308568"/>
        <c:crosses val="autoZero"/>
        <c:auto val="1"/>
        <c:lblAlgn val="ctr"/>
        <c:lblOffset val="100"/>
        <c:noMultiLvlLbl val="0"/>
      </c:catAx>
      <c:valAx>
        <c:axId val="86308568"/>
        <c:scaling>
          <c:orientation val="minMax"/>
        </c:scaling>
        <c:delete val="1"/>
        <c:axPos val="l"/>
        <c:numFmt formatCode="0%" sourceLinked="1"/>
        <c:majorTickMark val="none"/>
        <c:minorTickMark val="none"/>
        <c:tickLblPos val="nextTo"/>
        <c:crossAx val="86308176"/>
        <c:crosses val="autoZero"/>
        <c:crossBetween val="between"/>
      </c:valAx>
      <c:serAx>
        <c:axId val="83469352"/>
        <c:scaling>
          <c:orientation val="minMax"/>
        </c:scaling>
        <c:delete val="1"/>
        <c:axPos val="b"/>
        <c:majorTickMark val="none"/>
        <c:minorTickMark val="none"/>
        <c:tickLblPos val="nextTo"/>
        <c:crossAx val="86308568"/>
        <c:crosses val="autoZero"/>
      </c:serAx>
      <c:spPr>
        <a:noFill/>
        <a:ln>
          <a:noFill/>
        </a:ln>
        <a:effectLst/>
      </c:spPr>
    </c:plotArea>
    <c:legend>
      <c:legendPos val="b"/>
      <c:layout>
        <c:manualLayout>
          <c:xMode val="edge"/>
          <c:yMode val="edge"/>
          <c:x val="0"/>
          <c:y val="0.88976246281998816"/>
          <c:w val="0.89999988239759554"/>
          <c:h val="9.6864000397625771E-2"/>
        </c:manualLayout>
      </c:layout>
      <c:overlay val="0"/>
      <c:spPr>
        <a:noFill/>
        <a:ln>
          <a:noFill/>
        </a:ln>
        <a:effectLst/>
      </c:spPr>
      <c:txPr>
        <a:bodyPr rot="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0.58717</cdr:x>
      <cdr:y>0.21794</cdr:y>
    </cdr:from>
    <cdr:to>
      <cdr:x>0.63062</cdr:x>
      <cdr:y>0.42431</cdr:y>
    </cdr:to>
    <cdr:sp macro="" textlink="">
      <cdr:nvSpPr>
        <cdr:cNvPr id="2" name="Up Arrow 1"/>
        <cdr:cNvSpPr/>
      </cdr:nvSpPr>
      <cdr:spPr>
        <a:xfrm xmlns:a="http://schemas.openxmlformats.org/drawingml/2006/main">
          <a:off x="6549136" y="1046162"/>
          <a:ext cx="484632" cy="990600"/>
        </a:xfrm>
        <a:prstGeom xmlns:a="http://schemas.openxmlformats.org/drawingml/2006/main" prst="upArrow">
          <a:avLst/>
        </a:prstGeom>
        <a:solidFill xmlns:a="http://schemas.openxmlformats.org/drawingml/2006/main">
          <a:schemeClr val="accent4"/>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0.75887</cdr:x>
      <cdr:y>0.03647</cdr:y>
    </cdr:from>
    <cdr:to>
      <cdr:x>0.97756</cdr:x>
      <cdr:y>0.10621</cdr:y>
    </cdr:to>
    <cdr:sp macro="" textlink="">
      <cdr:nvSpPr>
        <cdr:cNvPr id="2" name="TextBox 1"/>
        <cdr:cNvSpPr txBox="1"/>
      </cdr:nvSpPr>
      <cdr:spPr>
        <a:xfrm xmlns:a="http://schemas.openxmlformats.org/drawingml/2006/main">
          <a:off x="8673921" y="170514"/>
          <a:ext cx="2499575" cy="3260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dirty="0" smtClean="0"/>
            <a:t>Constant FY 2015 Dollars</a:t>
          </a:r>
          <a:endParaRPr lang="en-US"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1968" cy="467203"/>
          </a:xfrm>
          <a:prstGeom prst="rect">
            <a:avLst/>
          </a:prstGeom>
        </p:spPr>
        <p:txBody>
          <a:bodyPr vert="horz" lIns="92398" tIns="46200" rIns="92398" bIns="46200" rtlCol="0"/>
          <a:lstStyle>
            <a:lvl1pPr algn="l">
              <a:defRPr sz="1200"/>
            </a:lvl1pPr>
          </a:lstStyle>
          <a:p>
            <a:endParaRPr lang="en-US"/>
          </a:p>
        </p:txBody>
      </p:sp>
      <p:sp>
        <p:nvSpPr>
          <p:cNvPr id="3" name="Date Placeholder 2"/>
          <p:cNvSpPr>
            <a:spLocks noGrp="1"/>
          </p:cNvSpPr>
          <p:nvPr>
            <p:ph type="dt" sz="quarter" idx="1"/>
          </p:nvPr>
        </p:nvSpPr>
        <p:spPr>
          <a:xfrm>
            <a:off x="3976333" y="2"/>
            <a:ext cx="3041968" cy="467203"/>
          </a:xfrm>
          <a:prstGeom prst="rect">
            <a:avLst/>
          </a:prstGeom>
        </p:spPr>
        <p:txBody>
          <a:bodyPr vert="horz" lIns="92398" tIns="46200" rIns="92398" bIns="46200" rtlCol="0"/>
          <a:lstStyle>
            <a:lvl1pPr algn="r">
              <a:defRPr sz="1200"/>
            </a:lvl1pPr>
          </a:lstStyle>
          <a:p>
            <a:fld id="{ED421DC3-4081-4597-A69F-C87485E41E96}" type="datetimeFigureOut">
              <a:rPr lang="en-US" smtClean="0"/>
              <a:t>11/9/2016</a:t>
            </a:fld>
            <a:endParaRPr lang="en-US"/>
          </a:p>
        </p:txBody>
      </p:sp>
      <p:sp>
        <p:nvSpPr>
          <p:cNvPr id="4" name="Footer Placeholder 3"/>
          <p:cNvSpPr>
            <a:spLocks noGrp="1"/>
          </p:cNvSpPr>
          <p:nvPr>
            <p:ph type="ftr" sz="quarter" idx="2"/>
          </p:nvPr>
        </p:nvSpPr>
        <p:spPr>
          <a:xfrm>
            <a:off x="0" y="8838723"/>
            <a:ext cx="3041968" cy="467203"/>
          </a:xfrm>
          <a:prstGeom prst="rect">
            <a:avLst/>
          </a:prstGeom>
        </p:spPr>
        <p:txBody>
          <a:bodyPr vert="horz" lIns="92398" tIns="46200" rIns="92398" bIns="46200"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8723"/>
            <a:ext cx="3041968" cy="467203"/>
          </a:xfrm>
          <a:prstGeom prst="rect">
            <a:avLst/>
          </a:prstGeom>
        </p:spPr>
        <p:txBody>
          <a:bodyPr vert="horz" lIns="92398" tIns="46200" rIns="92398" bIns="46200" rtlCol="0" anchor="b"/>
          <a:lstStyle>
            <a:lvl1pPr algn="r">
              <a:defRPr sz="1200"/>
            </a:lvl1pPr>
          </a:lstStyle>
          <a:p>
            <a:fld id="{23507F35-13AB-4B64-8708-CEC32BC895C2}" type="slidenum">
              <a:rPr lang="en-US" smtClean="0"/>
              <a:t>‹#›</a:t>
            </a:fld>
            <a:endParaRPr lang="en-US"/>
          </a:p>
        </p:txBody>
      </p:sp>
    </p:spTree>
    <p:extLst>
      <p:ext uri="{BB962C8B-B14F-4D97-AF65-F5344CB8AC3E}">
        <p14:creationId xmlns:p14="http://schemas.microsoft.com/office/powerpoint/2010/main" val="3829739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1968" cy="467203"/>
          </a:xfrm>
          <a:prstGeom prst="rect">
            <a:avLst/>
          </a:prstGeom>
        </p:spPr>
        <p:txBody>
          <a:bodyPr vert="horz" lIns="92398" tIns="46200" rIns="92398" bIns="46200" rtlCol="0"/>
          <a:lstStyle>
            <a:lvl1pPr algn="l">
              <a:defRPr sz="1200"/>
            </a:lvl1pPr>
          </a:lstStyle>
          <a:p>
            <a:endParaRPr lang="en-US"/>
          </a:p>
        </p:txBody>
      </p:sp>
      <p:sp>
        <p:nvSpPr>
          <p:cNvPr id="3" name="Date Placeholder 2"/>
          <p:cNvSpPr>
            <a:spLocks noGrp="1"/>
          </p:cNvSpPr>
          <p:nvPr>
            <p:ph type="dt" idx="1"/>
          </p:nvPr>
        </p:nvSpPr>
        <p:spPr>
          <a:xfrm>
            <a:off x="3976333" y="2"/>
            <a:ext cx="3041968" cy="467203"/>
          </a:xfrm>
          <a:prstGeom prst="rect">
            <a:avLst/>
          </a:prstGeom>
        </p:spPr>
        <p:txBody>
          <a:bodyPr vert="horz" lIns="92398" tIns="46200" rIns="92398" bIns="46200" rtlCol="0"/>
          <a:lstStyle>
            <a:lvl1pPr algn="r">
              <a:defRPr sz="1200"/>
            </a:lvl1pPr>
          </a:lstStyle>
          <a:p>
            <a:fld id="{AD4D6DE0-BF3D-49EE-93F9-C8390D7E9C52}" type="datetimeFigureOut">
              <a:rPr lang="en-US" smtClean="0"/>
              <a:t>11/9/2016</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2398" tIns="46200" rIns="92398" bIns="46200" rtlCol="0" anchor="ctr"/>
          <a:lstStyle/>
          <a:p>
            <a:endParaRPr lang="en-US"/>
          </a:p>
        </p:txBody>
      </p:sp>
      <p:sp>
        <p:nvSpPr>
          <p:cNvPr id="5" name="Notes Placeholder 4"/>
          <p:cNvSpPr>
            <a:spLocks noGrp="1"/>
          </p:cNvSpPr>
          <p:nvPr>
            <p:ph type="body" sz="quarter" idx="3"/>
          </p:nvPr>
        </p:nvSpPr>
        <p:spPr>
          <a:xfrm>
            <a:off x="701993" y="4478160"/>
            <a:ext cx="5615940" cy="3664526"/>
          </a:xfrm>
          <a:prstGeom prst="rect">
            <a:avLst/>
          </a:prstGeom>
        </p:spPr>
        <p:txBody>
          <a:bodyPr vert="horz" lIns="92398" tIns="46200" rIns="92398" bIns="4620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8723"/>
            <a:ext cx="3041968" cy="467203"/>
          </a:xfrm>
          <a:prstGeom prst="rect">
            <a:avLst/>
          </a:prstGeom>
        </p:spPr>
        <p:txBody>
          <a:bodyPr vert="horz" lIns="92398" tIns="46200" rIns="92398" bIns="46200"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8723"/>
            <a:ext cx="3041968" cy="467203"/>
          </a:xfrm>
          <a:prstGeom prst="rect">
            <a:avLst/>
          </a:prstGeom>
        </p:spPr>
        <p:txBody>
          <a:bodyPr vert="horz" lIns="92398" tIns="46200" rIns="92398" bIns="46200" rtlCol="0" anchor="b"/>
          <a:lstStyle>
            <a:lvl1pPr algn="r">
              <a:defRPr sz="1200"/>
            </a:lvl1pPr>
          </a:lstStyle>
          <a:p>
            <a:fld id="{FCC96083-446C-44CA-AC38-12506D1E7BED}" type="slidenum">
              <a:rPr lang="en-US" smtClean="0"/>
              <a:t>‹#›</a:t>
            </a:fld>
            <a:endParaRPr lang="en-US"/>
          </a:p>
        </p:txBody>
      </p:sp>
    </p:spTree>
    <p:extLst>
      <p:ext uri="{BB962C8B-B14F-4D97-AF65-F5344CB8AC3E}">
        <p14:creationId xmlns:p14="http://schemas.microsoft.com/office/powerpoint/2010/main" val="68730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C96083-446C-44CA-AC38-12506D1E7BED}" type="slidenum">
              <a:rPr lang="en-US" smtClean="0"/>
              <a:t>1</a:t>
            </a:fld>
            <a:endParaRPr lang="en-US"/>
          </a:p>
        </p:txBody>
      </p:sp>
    </p:spTree>
    <p:extLst>
      <p:ext uri="{BB962C8B-B14F-4D97-AF65-F5344CB8AC3E}">
        <p14:creationId xmlns:p14="http://schemas.microsoft.com/office/powerpoint/2010/main" val="3866676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C96083-446C-44CA-AC38-12506D1E7BED}" type="slidenum">
              <a:rPr lang="en-US" smtClean="0"/>
              <a:t>10</a:t>
            </a:fld>
            <a:endParaRPr lang="en-US"/>
          </a:p>
        </p:txBody>
      </p:sp>
    </p:spTree>
    <p:extLst>
      <p:ext uri="{BB962C8B-B14F-4D97-AF65-F5344CB8AC3E}">
        <p14:creationId xmlns:p14="http://schemas.microsoft.com/office/powerpoint/2010/main" val="2320764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C96083-446C-44CA-AC38-12506D1E7BED}" type="slidenum">
              <a:rPr lang="en-US" smtClean="0"/>
              <a:t>11</a:t>
            </a:fld>
            <a:endParaRPr lang="en-US"/>
          </a:p>
        </p:txBody>
      </p:sp>
    </p:spTree>
    <p:extLst>
      <p:ext uri="{BB962C8B-B14F-4D97-AF65-F5344CB8AC3E}">
        <p14:creationId xmlns:p14="http://schemas.microsoft.com/office/powerpoint/2010/main" val="268000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C96083-446C-44CA-AC38-12506D1E7BED}" type="slidenum">
              <a:rPr lang="en-US" smtClean="0"/>
              <a:t>12</a:t>
            </a:fld>
            <a:endParaRPr lang="en-US"/>
          </a:p>
        </p:txBody>
      </p:sp>
    </p:spTree>
    <p:extLst>
      <p:ext uri="{BB962C8B-B14F-4D97-AF65-F5344CB8AC3E}">
        <p14:creationId xmlns:p14="http://schemas.microsoft.com/office/powerpoint/2010/main" val="1232620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96083-446C-44CA-AC38-12506D1E7BED}" type="slidenum">
              <a:rPr lang="en-US" smtClean="0"/>
              <a:t>13</a:t>
            </a:fld>
            <a:endParaRPr lang="en-US"/>
          </a:p>
        </p:txBody>
      </p:sp>
    </p:spTree>
    <p:extLst>
      <p:ext uri="{BB962C8B-B14F-4D97-AF65-F5344CB8AC3E}">
        <p14:creationId xmlns:p14="http://schemas.microsoft.com/office/powerpoint/2010/main" val="303790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C96083-446C-44CA-AC38-12506D1E7BED}" type="slidenum">
              <a:rPr lang="en-US" smtClean="0"/>
              <a:t>14</a:t>
            </a:fld>
            <a:endParaRPr lang="en-US"/>
          </a:p>
        </p:txBody>
      </p:sp>
    </p:spTree>
    <p:extLst>
      <p:ext uri="{BB962C8B-B14F-4D97-AF65-F5344CB8AC3E}">
        <p14:creationId xmlns:p14="http://schemas.microsoft.com/office/powerpoint/2010/main" val="13245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96083-446C-44CA-AC38-12506D1E7BED}" type="slidenum">
              <a:rPr lang="en-US" smtClean="0"/>
              <a:t>15</a:t>
            </a:fld>
            <a:endParaRPr lang="en-US"/>
          </a:p>
        </p:txBody>
      </p:sp>
    </p:spTree>
    <p:extLst>
      <p:ext uri="{BB962C8B-B14F-4D97-AF65-F5344CB8AC3E}">
        <p14:creationId xmlns:p14="http://schemas.microsoft.com/office/powerpoint/2010/main" val="3504532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96083-446C-44CA-AC38-12506D1E7BED}" type="slidenum">
              <a:rPr lang="en-US" smtClean="0"/>
              <a:t>16</a:t>
            </a:fld>
            <a:endParaRPr lang="en-US"/>
          </a:p>
        </p:txBody>
      </p:sp>
    </p:spTree>
    <p:extLst>
      <p:ext uri="{BB962C8B-B14F-4D97-AF65-F5344CB8AC3E}">
        <p14:creationId xmlns:p14="http://schemas.microsoft.com/office/powerpoint/2010/main" val="219255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FCC96083-446C-44CA-AC38-12506D1E7BED}" type="slidenum">
              <a:rPr lang="en-US" smtClean="0"/>
              <a:t>2</a:t>
            </a:fld>
            <a:endParaRPr lang="en-US"/>
          </a:p>
        </p:txBody>
      </p:sp>
    </p:spTree>
    <p:extLst>
      <p:ext uri="{BB962C8B-B14F-4D97-AF65-F5344CB8AC3E}">
        <p14:creationId xmlns:p14="http://schemas.microsoft.com/office/powerpoint/2010/main" val="3512342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CC96083-446C-44CA-AC38-12506D1E7BED}" type="slidenum">
              <a:rPr lang="en-US" smtClean="0"/>
              <a:t>3</a:t>
            </a:fld>
            <a:endParaRPr lang="en-US"/>
          </a:p>
        </p:txBody>
      </p:sp>
    </p:spTree>
    <p:extLst>
      <p:ext uri="{BB962C8B-B14F-4D97-AF65-F5344CB8AC3E}">
        <p14:creationId xmlns:p14="http://schemas.microsoft.com/office/powerpoint/2010/main" val="46151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FCC96083-446C-44CA-AC38-12506D1E7BED}" type="slidenum">
              <a:rPr lang="en-US" smtClean="0"/>
              <a:t>4</a:t>
            </a:fld>
            <a:endParaRPr lang="en-US"/>
          </a:p>
        </p:txBody>
      </p:sp>
    </p:spTree>
    <p:extLst>
      <p:ext uri="{BB962C8B-B14F-4D97-AF65-F5344CB8AC3E}">
        <p14:creationId xmlns:p14="http://schemas.microsoft.com/office/powerpoint/2010/main" val="2910237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C96083-446C-44CA-AC38-12506D1E7BED}" type="slidenum">
              <a:rPr lang="en-US" smtClean="0"/>
              <a:t>5</a:t>
            </a:fld>
            <a:endParaRPr lang="en-US"/>
          </a:p>
        </p:txBody>
      </p:sp>
    </p:spTree>
    <p:extLst>
      <p:ext uri="{BB962C8B-B14F-4D97-AF65-F5344CB8AC3E}">
        <p14:creationId xmlns:p14="http://schemas.microsoft.com/office/powerpoint/2010/main" val="79612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C96083-446C-44CA-AC38-12506D1E7BED}" type="slidenum">
              <a:rPr lang="en-US" smtClean="0"/>
              <a:t>6</a:t>
            </a:fld>
            <a:endParaRPr lang="en-US"/>
          </a:p>
        </p:txBody>
      </p:sp>
    </p:spTree>
    <p:extLst>
      <p:ext uri="{BB962C8B-B14F-4D97-AF65-F5344CB8AC3E}">
        <p14:creationId xmlns:p14="http://schemas.microsoft.com/office/powerpoint/2010/main" val="131130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aseline="0" dirty="0" smtClean="0"/>
          </a:p>
        </p:txBody>
      </p:sp>
      <p:sp>
        <p:nvSpPr>
          <p:cNvPr id="4" name="Slide Number Placeholder 3"/>
          <p:cNvSpPr>
            <a:spLocks noGrp="1"/>
          </p:cNvSpPr>
          <p:nvPr>
            <p:ph type="sldNum" sz="quarter" idx="10"/>
          </p:nvPr>
        </p:nvSpPr>
        <p:spPr/>
        <p:txBody>
          <a:bodyPr/>
          <a:lstStyle/>
          <a:p>
            <a:fld id="{FCC96083-446C-44CA-AC38-12506D1E7BED}" type="slidenum">
              <a:rPr lang="en-US" smtClean="0"/>
              <a:t>7</a:t>
            </a:fld>
            <a:endParaRPr lang="en-US"/>
          </a:p>
        </p:txBody>
      </p:sp>
    </p:spTree>
    <p:extLst>
      <p:ext uri="{BB962C8B-B14F-4D97-AF65-F5344CB8AC3E}">
        <p14:creationId xmlns:p14="http://schemas.microsoft.com/office/powerpoint/2010/main" val="3702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96083-446C-44CA-AC38-12506D1E7BED}" type="slidenum">
              <a:rPr lang="en-US" smtClean="0"/>
              <a:t>8</a:t>
            </a:fld>
            <a:endParaRPr lang="en-US"/>
          </a:p>
        </p:txBody>
      </p:sp>
    </p:spTree>
    <p:extLst>
      <p:ext uri="{BB962C8B-B14F-4D97-AF65-F5344CB8AC3E}">
        <p14:creationId xmlns:p14="http://schemas.microsoft.com/office/powerpoint/2010/main" val="227673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FCC96083-446C-44CA-AC38-12506D1E7BED}" type="slidenum">
              <a:rPr lang="en-US" smtClean="0"/>
              <a:t>9</a:t>
            </a:fld>
            <a:endParaRPr lang="en-US"/>
          </a:p>
        </p:txBody>
      </p:sp>
    </p:spTree>
    <p:extLst>
      <p:ext uri="{BB962C8B-B14F-4D97-AF65-F5344CB8AC3E}">
        <p14:creationId xmlns:p14="http://schemas.microsoft.com/office/powerpoint/2010/main" val="1215150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4" name="Rectangle 3"/>
          <p:cNvSpPr/>
          <p:nvPr userDrawn="1"/>
        </p:nvSpPr>
        <p:spPr>
          <a:xfrm>
            <a:off x="1131584" y="3345782"/>
            <a:ext cx="9928833" cy="574701"/>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5"/>
              </a:solidFill>
            </a:endParaRPr>
          </a:p>
        </p:txBody>
      </p:sp>
      <p:sp>
        <p:nvSpPr>
          <p:cNvPr id="16" name="Text Placeholder 15"/>
          <p:cNvSpPr>
            <a:spLocks noGrp="1"/>
          </p:cNvSpPr>
          <p:nvPr>
            <p:ph type="body" sz="quarter" idx="12" hasCustomPrompt="1"/>
          </p:nvPr>
        </p:nvSpPr>
        <p:spPr>
          <a:xfrm>
            <a:off x="2338138" y="4411245"/>
            <a:ext cx="7515725" cy="593892"/>
          </a:xfrm>
        </p:spPr>
        <p:txBody>
          <a:bodyPr>
            <a:normAutofit/>
          </a:bodyPr>
          <a:lstStyle>
            <a:lvl1pPr marL="0" indent="0" algn="ctr">
              <a:buNone/>
              <a:defRPr sz="4000" baseline="0">
                <a:latin typeface="Georgia" panose="02040502050405020303" pitchFamily="18" charset="0"/>
              </a:defRPr>
            </a:lvl1pPr>
          </a:lstStyle>
          <a:p>
            <a:pPr lvl="0"/>
            <a:r>
              <a:rPr lang="en-US" sz="4000" dirty="0" smtClean="0">
                <a:latin typeface="Georgia" panose="02040502050405020303" pitchFamily="18" charset="0"/>
              </a:rPr>
              <a:t>Timothy L. Killeen</a:t>
            </a:r>
            <a:endParaRPr lang="en-US" dirty="0"/>
          </a:p>
        </p:txBody>
      </p:sp>
      <p:sp>
        <p:nvSpPr>
          <p:cNvPr id="18" name="Text Placeholder 17"/>
          <p:cNvSpPr>
            <a:spLocks noGrp="1"/>
          </p:cNvSpPr>
          <p:nvPr>
            <p:ph type="body" sz="quarter" idx="13" hasCustomPrompt="1"/>
          </p:nvPr>
        </p:nvSpPr>
        <p:spPr>
          <a:xfrm>
            <a:off x="2297906" y="5061202"/>
            <a:ext cx="7596188" cy="593725"/>
          </a:xfrm>
        </p:spPr>
        <p:txBody>
          <a:bodyPr>
            <a:normAutofit/>
          </a:bodyPr>
          <a:lstStyle>
            <a:lvl1pPr marL="0" indent="0" algn="ctr">
              <a:buNone/>
              <a:defRPr sz="2000"/>
            </a:lvl1pPr>
          </a:lstStyle>
          <a:p>
            <a:pPr lvl="0"/>
            <a:r>
              <a:rPr lang="en-US" dirty="0" smtClean="0"/>
              <a:t>PRESIDENT, UNIVERSITY OF ILLINOIS</a:t>
            </a:r>
            <a:endParaRPr lang="en-US" dirty="0"/>
          </a:p>
        </p:txBody>
      </p:sp>
      <p:sp>
        <p:nvSpPr>
          <p:cNvPr id="19" name="Text Placeholder 5"/>
          <p:cNvSpPr>
            <a:spLocks noGrp="1"/>
          </p:cNvSpPr>
          <p:nvPr>
            <p:ph type="body" sz="quarter" idx="14" hasCustomPrompt="1"/>
          </p:nvPr>
        </p:nvSpPr>
        <p:spPr>
          <a:xfrm>
            <a:off x="-1" y="2278733"/>
            <a:ext cx="12192000" cy="1054367"/>
          </a:xfrm>
        </p:spPr>
        <p:txBody>
          <a:bodyPr>
            <a:normAutofit/>
          </a:bodyPr>
          <a:lstStyle>
            <a:lvl1pPr marL="0" indent="0" algn="ctr">
              <a:buNone/>
              <a:defRPr sz="8200" b="1">
                <a:latin typeface="Georgia" panose="02040502050405020303" pitchFamily="18" charset="0"/>
              </a:defRPr>
            </a:lvl1pPr>
          </a:lstStyle>
          <a:p>
            <a:pPr lvl="0"/>
            <a:r>
              <a:rPr lang="en-US" dirty="0" smtClean="0"/>
              <a:t>AT A CROSSROAD</a:t>
            </a:r>
            <a:endParaRPr lang="en-US" dirty="0"/>
          </a:p>
        </p:txBody>
      </p:sp>
      <p:sp>
        <p:nvSpPr>
          <p:cNvPr id="7" name="Text Placeholder 2"/>
          <p:cNvSpPr>
            <a:spLocks noGrp="1"/>
          </p:cNvSpPr>
          <p:nvPr>
            <p:ph type="body" sz="quarter" idx="15" hasCustomPrompt="1"/>
          </p:nvPr>
        </p:nvSpPr>
        <p:spPr>
          <a:xfrm>
            <a:off x="-1" y="3345782"/>
            <a:ext cx="12192001" cy="574701"/>
          </a:xfrm>
        </p:spPr>
        <p:txBody>
          <a:bodyPr/>
          <a:lstStyle>
            <a:lvl1pPr marL="0" indent="0" algn="ctr">
              <a:buNone/>
              <a:defRPr baseline="0"/>
            </a:lvl1pPr>
          </a:lstStyle>
          <a:p>
            <a:pPr lvl="0"/>
            <a:r>
              <a:rPr lang="en-US" dirty="0" smtClean="0"/>
              <a:t>The University of Illinois and Illinois Public Higher Education</a:t>
            </a:r>
            <a:endParaRPr lang="en-US" dirty="0"/>
          </a:p>
        </p:txBody>
      </p:sp>
    </p:spTree>
    <p:extLst>
      <p:ext uri="{BB962C8B-B14F-4D97-AF65-F5344CB8AC3E}">
        <p14:creationId xmlns:p14="http://schemas.microsoft.com/office/powerpoint/2010/main" val="22594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Short/Photo/Paragraph">
    <p:spTree>
      <p:nvGrpSpPr>
        <p:cNvPr id="1" name=""/>
        <p:cNvGrpSpPr/>
        <p:nvPr/>
      </p:nvGrpSpPr>
      <p:grpSpPr>
        <a:xfrm>
          <a:off x="0" y="0"/>
          <a:ext cx="0" cy="0"/>
          <a:chOff x="0" y="0"/>
          <a:chExt cx="0" cy="0"/>
        </a:xfrm>
      </p:grpSpPr>
      <p:sp>
        <p:nvSpPr>
          <p:cNvPr id="4" name="Rectangle 3"/>
          <p:cNvSpPr/>
          <p:nvPr userDrawn="1"/>
        </p:nvSpPr>
        <p:spPr>
          <a:xfrm flipV="1">
            <a:off x="4020421" y="3430093"/>
            <a:ext cx="415115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4020422" y="3430094"/>
            <a:ext cx="4151158"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8"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tx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
        <p:nvSpPr>
          <p:cNvPr id="7"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23659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Med/Photo/Paragraph">
    <p:spTree>
      <p:nvGrpSpPr>
        <p:cNvPr id="1" name=""/>
        <p:cNvGrpSpPr/>
        <p:nvPr/>
      </p:nvGrpSpPr>
      <p:grpSpPr>
        <a:xfrm>
          <a:off x="0" y="0"/>
          <a:ext cx="0" cy="0"/>
          <a:chOff x="0" y="0"/>
          <a:chExt cx="0" cy="0"/>
        </a:xfrm>
      </p:grpSpPr>
      <p:sp>
        <p:nvSpPr>
          <p:cNvPr id="4" name="Rectangle 3"/>
          <p:cNvSpPr/>
          <p:nvPr userDrawn="1"/>
        </p:nvSpPr>
        <p:spPr>
          <a:xfrm flipV="1">
            <a:off x="2638926" y="3430099"/>
            <a:ext cx="691414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2638926" y="3430100"/>
            <a:ext cx="691415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9"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7"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tx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Tree>
    <p:extLst>
      <p:ext uri="{BB962C8B-B14F-4D97-AF65-F5344CB8AC3E}">
        <p14:creationId xmlns:p14="http://schemas.microsoft.com/office/powerpoint/2010/main" val="4205938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Long/Photo/Paragraph">
    <p:spTree>
      <p:nvGrpSpPr>
        <p:cNvPr id="1" name=""/>
        <p:cNvGrpSpPr/>
        <p:nvPr/>
      </p:nvGrpSpPr>
      <p:grpSpPr>
        <a:xfrm>
          <a:off x="0" y="0"/>
          <a:ext cx="0" cy="0"/>
          <a:chOff x="0" y="0"/>
          <a:chExt cx="0" cy="0"/>
        </a:xfrm>
      </p:grpSpPr>
      <p:sp>
        <p:nvSpPr>
          <p:cNvPr id="4" name="Rectangle 3"/>
          <p:cNvSpPr/>
          <p:nvPr userDrawn="1"/>
        </p:nvSpPr>
        <p:spPr>
          <a:xfrm flipV="1">
            <a:off x="1034716" y="3430100"/>
            <a:ext cx="1012256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1034716" y="3430101"/>
            <a:ext cx="1012257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9"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7"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tx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Tree>
    <p:extLst>
      <p:ext uri="{BB962C8B-B14F-4D97-AF65-F5344CB8AC3E}">
        <p14:creationId xmlns:p14="http://schemas.microsoft.com/office/powerpoint/2010/main" val="36531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Quote">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1422522" y="3208422"/>
            <a:ext cx="9346956" cy="1965363"/>
          </a:xfrm>
        </p:spPr>
        <p:txBody>
          <a:bodyPr>
            <a:normAutofit/>
          </a:bodyPr>
          <a:lstStyle>
            <a:lvl1pPr marL="0" indent="0">
              <a:buNone/>
              <a:defRPr sz="4800" baseline="0">
                <a:latin typeface="Georgia" panose="02040502050405020303" pitchFamily="18" charset="0"/>
              </a:defRPr>
            </a:lvl1pPr>
          </a:lstStyle>
          <a:p>
            <a:pPr lvl="0"/>
            <a:r>
              <a:rPr lang="en-US" dirty="0" smtClean="0"/>
              <a:t>The true sign of intelligence is not knowledge but imagination.</a:t>
            </a:r>
            <a:endParaRPr lang="en-US" dirty="0"/>
          </a:p>
        </p:txBody>
      </p:sp>
      <p:sp>
        <p:nvSpPr>
          <p:cNvPr id="8" name="Text Placeholder 7"/>
          <p:cNvSpPr>
            <a:spLocks noGrp="1"/>
          </p:cNvSpPr>
          <p:nvPr>
            <p:ph type="body" sz="quarter" idx="12" hasCustomPrompt="1"/>
          </p:nvPr>
        </p:nvSpPr>
        <p:spPr>
          <a:xfrm>
            <a:off x="1422522" y="5189298"/>
            <a:ext cx="8346709" cy="461962"/>
          </a:xfrm>
        </p:spPr>
        <p:txBody>
          <a:bodyPr>
            <a:noAutofit/>
          </a:bodyPr>
          <a:lstStyle>
            <a:lvl1pPr marL="0" indent="0" algn="r">
              <a:buNone/>
              <a:defRPr sz="3200"/>
            </a:lvl1pPr>
          </a:lstStyle>
          <a:p>
            <a:pPr lvl="0"/>
            <a:r>
              <a:rPr lang="en-US" dirty="0" smtClean="0"/>
              <a:t>Albert Einstein</a:t>
            </a:r>
            <a:endParaRPr lang="en-US" dirty="0"/>
          </a:p>
        </p:txBody>
      </p:sp>
      <p:sp>
        <p:nvSpPr>
          <p:cNvPr id="7"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207506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Photos-crossed/Paragraph">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9" name="Text Placeholder 8"/>
          <p:cNvSpPr>
            <a:spLocks noGrp="1"/>
          </p:cNvSpPr>
          <p:nvPr>
            <p:ph type="body" sz="quarter" idx="12" hasCustomPrompt="1"/>
          </p:nvPr>
        </p:nvSpPr>
        <p:spPr>
          <a:xfrm>
            <a:off x="2911642" y="2342147"/>
            <a:ext cx="9280357" cy="866276"/>
          </a:xfrm>
        </p:spPr>
        <p:txBody>
          <a:bodyPr>
            <a:normAutofit/>
          </a:bodyPr>
          <a:lstStyle>
            <a:lvl1pPr marL="0" indent="0">
              <a:buNone/>
              <a:defRPr sz="4400" b="1">
                <a:solidFill>
                  <a:schemeClr val="tx1"/>
                </a:solidFill>
                <a:latin typeface="Georgia" panose="02040502050405020303" pitchFamily="18" charset="0"/>
              </a:defRPr>
            </a:lvl1pPr>
          </a:lstStyle>
          <a:p>
            <a:pPr lvl="0"/>
            <a:r>
              <a:rPr lang="en-US" dirty="0" smtClean="0"/>
              <a:t>Jonathan Baldwin Turner</a:t>
            </a:r>
            <a:endParaRPr lang="en-US" dirty="0"/>
          </a:p>
        </p:txBody>
      </p:sp>
      <p:sp>
        <p:nvSpPr>
          <p:cNvPr id="12" name="Text Placeholder 10"/>
          <p:cNvSpPr>
            <a:spLocks noGrp="1"/>
          </p:cNvSpPr>
          <p:nvPr>
            <p:ph type="body" sz="quarter" idx="14" hasCustomPrompt="1"/>
          </p:nvPr>
        </p:nvSpPr>
        <p:spPr>
          <a:xfrm>
            <a:off x="834189" y="4534768"/>
            <a:ext cx="11061032" cy="1344664"/>
          </a:xfrm>
        </p:spPr>
        <p:txBody>
          <a:bodyPr>
            <a:normAutofit/>
          </a:bodyPr>
          <a:lstStyle>
            <a:lvl1pPr marL="164592" indent="-347472">
              <a:lnSpc>
                <a:spcPct val="120000"/>
              </a:lnSpc>
              <a:buNone/>
              <a:defRPr sz="2400">
                <a:solidFill>
                  <a:schemeClr val="tx1"/>
                </a:solidFill>
              </a:defRPr>
            </a:lvl1pPr>
          </a:lstStyle>
          <a:p>
            <a:pPr marL="164592" indent="-347472">
              <a:lnSpc>
                <a:spcPct val="120000"/>
              </a:lnSpc>
              <a:buNone/>
            </a:pPr>
            <a:r>
              <a:rPr lang="en-US" sz="2400" spc="-20" dirty="0" smtClean="0">
                <a:latin typeface="Arial"/>
                <a:cs typeface="Arial"/>
              </a:rPr>
              <a:t>“The objective of these institutes should be to apply existing knowledge directly and efficiently to all practical pursuits and professions in life and to extend </a:t>
            </a:r>
            <a:br>
              <a:rPr lang="en-US" sz="2400" spc="-20" dirty="0" smtClean="0">
                <a:latin typeface="Arial"/>
                <a:cs typeface="Arial"/>
              </a:rPr>
            </a:br>
            <a:r>
              <a:rPr lang="en-US" sz="2400" spc="-20" dirty="0" smtClean="0">
                <a:latin typeface="Arial"/>
                <a:cs typeface="Arial"/>
              </a:rPr>
              <a:t>the boundaries of our present knowledge in all possible practical directions.”</a:t>
            </a:r>
            <a:endParaRPr lang="en-US" sz="2400" spc="-20" dirty="0">
              <a:latin typeface="Arial"/>
              <a:cs typeface="Arial"/>
            </a:endParaRPr>
          </a:p>
        </p:txBody>
      </p:sp>
      <p:sp>
        <p:nvSpPr>
          <p:cNvPr id="13" name="Text Placeholder 10"/>
          <p:cNvSpPr>
            <a:spLocks noGrp="1"/>
          </p:cNvSpPr>
          <p:nvPr>
            <p:ph type="body" sz="quarter" idx="15" hasCustomPrompt="1"/>
          </p:nvPr>
        </p:nvSpPr>
        <p:spPr>
          <a:xfrm>
            <a:off x="2911642" y="3628389"/>
            <a:ext cx="8983580" cy="710999"/>
          </a:xfrm>
        </p:spPr>
        <p:txBody>
          <a:bodyPr>
            <a:normAutofit/>
          </a:bodyPr>
          <a:lstStyle>
            <a:lvl1pPr marL="3429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400">
                <a:solidFill>
                  <a:schemeClr val="tx1"/>
                </a:solidFill>
              </a:defRPr>
            </a:lvl1pPr>
          </a:lstStyle>
          <a:p>
            <a:pPr marL="342900" indent="-285750">
              <a:buNone/>
            </a:pPr>
            <a:r>
              <a:rPr lang="en-US" sz="2400" spc="-20" dirty="0" smtClean="0">
                <a:latin typeface="Arial"/>
                <a:cs typeface="Arial"/>
              </a:rPr>
              <a:t>“We need a university for the industrial classes in </a:t>
            </a:r>
            <a:r>
              <a:rPr lang="en-US" sz="2400" spc="-20" smtClean="0">
                <a:latin typeface="Arial"/>
                <a:cs typeface="Arial"/>
              </a:rPr>
              <a:t>each state</a:t>
            </a:r>
            <a:r>
              <a:rPr lang="en-US" sz="2400" spc="-20" dirty="0" smtClean="0">
                <a:latin typeface="Arial"/>
                <a:cs typeface="Arial"/>
              </a:rPr>
              <a:t>…”</a:t>
            </a:r>
          </a:p>
        </p:txBody>
      </p:sp>
      <p:sp>
        <p:nvSpPr>
          <p:cNvPr id="6" name="Picture Placeholder 5"/>
          <p:cNvSpPr>
            <a:spLocks noGrp="1"/>
          </p:cNvSpPr>
          <p:nvPr>
            <p:ph type="pic" sz="quarter" idx="11" hasCustomPrompt="1"/>
          </p:nvPr>
        </p:nvSpPr>
        <p:spPr>
          <a:xfrm>
            <a:off x="922338" y="-1"/>
            <a:ext cx="1917700" cy="4114800"/>
          </a:xfrm>
        </p:spPr>
        <p:txBody>
          <a:bodyPr vert="vert270" anchor="t">
            <a:normAutofit/>
          </a:bodyPr>
          <a:lstStyle>
            <a:lvl1pPr marL="0" indent="0">
              <a:lnSpc>
                <a:spcPct val="250000"/>
              </a:lnSpc>
              <a:spcBef>
                <a:spcPts val="3000"/>
              </a:spcBef>
              <a:buNone/>
              <a:defRPr sz="2400" baseline="0"/>
            </a:lvl1pPr>
          </a:lstStyle>
          <a:p>
            <a:r>
              <a:rPr lang="en-US" dirty="0" smtClean="0"/>
              <a:t>Click the icon to insert image.</a:t>
            </a:r>
            <a:endParaRPr lang="en-US" dirty="0"/>
          </a:p>
        </p:txBody>
      </p:sp>
    </p:spTree>
    <p:extLst>
      <p:ext uri="{BB962C8B-B14F-4D97-AF65-F5344CB8AC3E}">
        <p14:creationId xmlns:p14="http://schemas.microsoft.com/office/powerpoint/2010/main" val="2406201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Photo/3-Small-Photos">
    <p:spTree>
      <p:nvGrpSpPr>
        <p:cNvPr id="1" name=""/>
        <p:cNvGrpSpPr/>
        <p:nvPr/>
      </p:nvGrpSpPr>
      <p:grpSpPr>
        <a:xfrm>
          <a:off x="0" y="0"/>
          <a:ext cx="0" cy="0"/>
          <a:chOff x="0" y="0"/>
          <a:chExt cx="0" cy="0"/>
        </a:xfrm>
      </p:grpSpPr>
      <p:sp>
        <p:nvSpPr>
          <p:cNvPr id="4" name="Rectangle 3"/>
          <p:cNvSpPr/>
          <p:nvPr userDrawn="1"/>
        </p:nvSpPr>
        <p:spPr>
          <a:xfrm flipV="1">
            <a:off x="1034716" y="3430097"/>
            <a:ext cx="1012256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1034716" y="3430098"/>
            <a:ext cx="1012257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3" name="Picture Placeholder 2"/>
          <p:cNvSpPr>
            <a:spLocks noGrp="1"/>
          </p:cNvSpPr>
          <p:nvPr>
            <p:ph type="pic" sz="quarter" idx="13" hasCustomPrompt="1"/>
          </p:nvPr>
        </p:nvSpPr>
        <p:spPr>
          <a:xfrm>
            <a:off x="6477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
        <p:nvSpPr>
          <p:cNvPr id="12" name="Picture Placeholder 3"/>
          <p:cNvSpPr>
            <a:spLocks noGrp="1"/>
          </p:cNvSpPr>
          <p:nvPr>
            <p:ph type="pic" sz="quarter" idx="16"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8" name="Picture Placeholder 2"/>
          <p:cNvSpPr>
            <a:spLocks noGrp="1"/>
          </p:cNvSpPr>
          <p:nvPr>
            <p:ph type="pic" sz="quarter" idx="17" hasCustomPrompt="1"/>
          </p:nvPr>
        </p:nvSpPr>
        <p:spPr>
          <a:xfrm>
            <a:off x="44958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
        <p:nvSpPr>
          <p:cNvPr id="10" name="Picture Placeholder 2"/>
          <p:cNvSpPr>
            <a:spLocks noGrp="1"/>
          </p:cNvSpPr>
          <p:nvPr>
            <p:ph type="pic" sz="quarter" idx="18" hasCustomPrompt="1"/>
          </p:nvPr>
        </p:nvSpPr>
        <p:spPr>
          <a:xfrm>
            <a:off x="83439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Tree>
    <p:extLst>
      <p:ext uri="{BB962C8B-B14F-4D97-AF65-F5344CB8AC3E}">
        <p14:creationId xmlns:p14="http://schemas.microsoft.com/office/powerpoint/2010/main" val="392981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4" name="Text Placeholder 9"/>
          <p:cNvSpPr>
            <a:spLocks noGrp="1"/>
          </p:cNvSpPr>
          <p:nvPr>
            <p:ph type="body" sz="quarter" idx="12" hasCustomPrompt="1"/>
          </p:nvPr>
        </p:nvSpPr>
        <p:spPr>
          <a:xfrm>
            <a:off x="-1" y="233109"/>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5" name="Chart Placeholder 12"/>
          <p:cNvSpPr>
            <a:spLocks noGrp="1"/>
          </p:cNvSpPr>
          <p:nvPr>
            <p:ph type="chart" sz="quarter" idx="10" hasCustomPrompt="1"/>
          </p:nvPr>
        </p:nvSpPr>
        <p:spPr>
          <a:xfrm>
            <a:off x="2682874" y="1449091"/>
            <a:ext cx="6826250" cy="4283075"/>
          </a:xfrm>
        </p:spPr>
        <p:txBody>
          <a:bodyPr/>
          <a:lstStyle>
            <a:lvl1pPr marL="0" indent="0" algn="ctr">
              <a:buNone/>
              <a:defRPr/>
            </a:lvl1pPr>
          </a:lstStyle>
          <a:p>
            <a:r>
              <a:rPr lang="en-US" dirty="0" smtClean="0"/>
              <a:t>Click the icon below to insert chart</a:t>
            </a:r>
            <a:endParaRPr lang="en-US" dirty="0"/>
          </a:p>
        </p:txBody>
      </p:sp>
    </p:spTree>
    <p:extLst>
      <p:ext uri="{BB962C8B-B14F-4D97-AF65-F5344CB8AC3E}">
        <p14:creationId xmlns:p14="http://schemas.microsoft.com/office/powerpoint/2010/main" val="230960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4" name="Text Placeholder 9"/>
          <p:cNvSpPr>
            <a:spLocks noGrp="1"/>
          </p:cNvSpPr>
          <p:nvPr>
            <p:ph type="body" sz="quarter" idx="12" hasCustomPrompt="1"/>
          </p:nvPr>
        </p:nvSpPr>
        <p:spPr>
          <a:xfrm>
            <a:off x="-1" y="233109"/>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8" name="Media Placeholder 7"/>
          <p:cNvSpPr>
            <a:spLocks noGrp="1"/>
          </p:cNvSpPr>
          <p:nvPr>
            <p:ph type="media" sz="quarter" idx="13" hasCustomPrompt="1"/>
          </p:nvPr>
        </p:nvSpPr>
        <p:spPr>
          <a:xfrm>
            <a:off x="2682875" y="1449090"/>
            <a:ext cx="6826250" cy="4283075"/>
          </a:xfrm>
        </p:spPr>
        <p:txBody>
          <a:bodyPr/>
          <a:lstStyle>
            <a:lvl1pPr marL="0" indent="0" algn="ctr">
              <a:buNone/>
              <a:defRPr/>
            </a:lvl1pPr>
          </a:lstStyle>
          <a:p>
            <a:r>
              <a:rPr lang="en-US" dirty="0" smtClean="0"/>
              <a:t>Click the icon below to insert video</a:t>
            </a:r>
            <a:endParaRPr lang="en-US" dirty="0"/>
          </a:p>
        </p:txBody>
      </p:sp>
    </p:spTree>
    <p:extLst>
      <p:ext uri="{BB962C8B-B14F-4D97-AF65-F5344CB8AC3E}">
        <p14:creationId xmlns:p14="http://schemas.microsoft.com/office/powerpoint/2010/main" val="1114298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4" name="Text Placeholder 9"/>
          <p:cNvSpPr>
            <a:spLocks noGrp="1"/>
          </p:cNvSpPr>
          <p:nvPr>
            <p:ph type="body" sz="quarter" idx="12" hasCustomPrompt="1"/>
          </p:nvPr>
        </p:nvSpPr>
        <p:spPr>
          <a:xfrm>
            <a:off x="-1" y="233109"/>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5" name="Picture Placeholder 4"/>
          <p:cNvSpPr>
            <a:spLocks noGrp="1"/>
          </p:cNvSpPr>
          <p:nvPr>
            <p:ph type="pic" sz="quarter" idx="13" hasCustomPrompt="1"/>
          </p:nvPr>
        </p:nvSpPr>
        <p:spPr>
          <a:xfrm>
            <a:off x="2682875" y="1449091"/>
            <a:ext cx="6826249" cy="4283075"/>
          </a:xfrm>
        </p:spPr>
        <p:txBody>
          <a:bodyPr/>
          <a:lstStyle>
            <a:lvl1pPr marL="0" indent="0" algn="ctr">
              <a:buNone/>
              <a:defRPr/>
            </a:lvl1pPr>
          </a:lstStyle>
          <a:p>
            <a:r>
              <a:rPr lang="en-US" dirty="0" smtClean="0"/>
              <a:t>Click the icon below to insert picture</a:t>
            </a:r>
            <a:endParaRPr lang="en-US" dirty="0"/>
          </a:p>
        </p:txBody>
      </p:sp>
    </p:spTree>
    <p:extLst>
      <p:ext uri="{BB962C8B-B14F-4D97-AF65-F5344CB8AC3E}">
        <p14:creationId xmlns:p14="http://schemas.microsoft.com/office/powerpoint/2010/main" val="2804791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4" name="Rectangle 3"/>
          <p:cNvSpPr/>
          <p:nvPr userDrawn="1"/>
        </p:nvSpPr>
        <p:spPr>
          <a:xfrm>
            <a:off x="1131584" y="3345782"/>
            <a:ext cx="9928833" cy="574701"/>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5"/>
              </a:solidFill>
            </a:endParaRPr>
          </a:p>
        </p:txBody>
      </p:sp>
      <p:sp>
        <p:nvSpPr>
          <p:cNvPr id="14" name="Text Placeholder 13"/>
          <p:cNvSpPr>
            <a:spLocks noGrp="1"/>
          </p:cNvSpPr>
          <p:nvPr>
            <p:ph type="body" sz="quarter" idx="11" hasCustomPrompt="1"/>
          </p:nvPr>
        </p:nvSpPr>
        <p:spPr>
          <a:xfrm>
            <a:off x="1066801" y="3396594"/>
            <a:ext cx="10058398" cy="47307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900" dirty="0" smtClean="0">
                <a:latin typeface="Arial"/>
                <a:cs typeface="Arial"/>
              </a:rPr>
              <a:t>The University of Illinois and Illinois Public Higher Education</a:t>
            </a:r>
          </a:p>
        </p:txBody>
      </p:sp>
      <p:sp>
        <p:nvSpPr>
          <p:cNvPr id="16" name="Text Placeholder 15"/>
          <p:cNvSpPr>
            <a:spLocks noGrp="1"/>
          </p:cNvSpPr>
          <p:nvPr>
            <p:ph type="body" sz="quarter" idx="12" hasCustomPrompt="1"/>
          </p:nvPr>
        </p:nvSpPr>
        <p:spPr>
          <a:xfrm>
            <a:off x="2338138" y="4411245"/>
            <a:ext cx="7515725" cy="593892"/>
          </a:xfrm>
        </p:spPr>
        <p:txBody>
          <a:bodyPr>
            <a:normAutofit/>
          </a:bodyPr>
          <a:lstStyle>
            <a:lvl1pPr marL="0" indent="0" algn="ctr">
              <a:buNone/>
              <a:defRPr sz="4000" baseline="0">
                <a:latin typeface="Georgia" panose="02040502050405020303" pitchFamily="18" charset="0"/>
              </a:defRPr>
            </a:lvl1pPr>
          </a:lstStyle>
          <a:p>
            <a:pPr lvl="0"/>
            <a:r>
              <a:rPr lang="en-US" sz="4000" dirty="0" smtClean="0">
                <a:latin typeface="Georgia" panose="02040502050405020303" pitchFamily="18" charset="0"/>
              </a:rPr>
              <a:t>Timothy L. Killeen</a:t>
            </a:r>
            <a:endParaRPr lang="en-US" dirty="0"/>
          </a:p>
        </p:txBody>
      </p:sp>
      <p:sp>
        <p:nvSpPr>
          <p:cNvPr id="18" name="Text Placeholder 17"/>
          <p:cNvSpPr>
            <a:spLocks noGrp="1"/>
          </p:cNvSpPr>
          <p:nvPr>
            <p:ph type="body" sz="quarter" idx="13" hasCustomPrompt="1"/>
          </p:nvPr>
        </p:nvSpPr>
        <p:spPr>
          <a:xfrm>
            <a:off x="2297906" y="5061202"/>
            <a:ext cx="7596188" cy="593725"/>
          </a:xfrm>
        </p:spPr>
        <p:txBody>
          <a:bodyPr>
            <a:normAutofit/>
          </a:bodyPr>
          <a:lstStyle>
            <a:lvl1pPr marL="0" indent="0" algn="ctr">
              <a:buNone/>
              <a:defRPr sz="2000"/>
            </a:lvl1pPr>
          </a:lstStyle>
          <a:p>
            <a:pPr lvl="0"/>
            <a:r>
              <a:rPr lang="en-US" dirty="0" smtClean="0"/>
              <a:t>PRESIDENT, UNIVERSITY OF ILLINOIS</a:t>
            </a:r>
            <a:endParaRPr lang="en-US" dirty="0"/>
          </a:p>
        </p:txBody>
      </p:sp>
      <p:sp>
        <p:nvSpPr>
          <p:cNvPr id="19" name="Text Placeholder 5"/>
          <p:cNvSpPr>
            <a:spLocks noGrp="1"/>
          </p:cNvSpPr>
          <p:nvPr>
            <p:ph type="body" sz="quarter" idx="14" hasCustomPrompt="1"/>
          </p:nvPr>
        </p:nvSpPr>
        <p:spPr>
          <a:xfrm>
            <a:off x="-1" y="2278733"/>
            <a:ext cx="12192000" cy="1054367"/>
          </a:xfrm>
        </p:spPr>
        <p:txBody>
          <a:bodyPr>
            <a:normAutofit/>
          </a:bodyPr>
          <a:lstStyle>
            <a:lvl1pPr marL="0" indent="0" algn="ctr">
              <a:buNone/>
              <a:defRPr sz="8200" b="1">
                <a:latin typeface="Georgia" panose="02040502050405020303" pitchFamily="18" charset="0"/>
              </a:defRPr>
            </a:lvl1pPr>
          </a:lstStyle>
          <a:p>
            <a:pPr lvl="0"/>
            <a:r>
              <a:rPr lang="en-US" dirty="0" smtClean="0"/>
              <a:t>AT A CROSSROAD</a:t>
            </a:r>
            <a:endParaRPr lang="en-US" dirty="0"/>
          </a:p>
        </p:txBody>
      </p:sp>
    </p:spTree>
    <p:extLst>
      <p:ext uri="{BB962C8B-B14F-4D97-AF65-F5344CB8AC3E}">
        <p14:creationId xmlns:p14="http://schemas.microsoft.com/office/powerpoint/2010/main" val="193167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Photo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6" name="Text Placeholder 5"/>
          <p:cNvSpPr>
            <a:spLocks noGrp="1"/>
          </p:cNvSpPr>
          <p:nvPr>
            <p:ph type="body" sz="quarter" idx="11" hasCustomPrompt="1"/>
          </p:nvPr>
        </p:nvSpPr>
        <p:spPr>
          <a:xfrm>
            <a:off x="-1" y="2278733"/>
            <a:ext cx="12192000" cy="1054367"/>
          </a:xfrm>
        </p:spPr>
        <p:txBody>
          <a:bodyPr>
            <a:normAutofit/>
          </a:bodyPr>
          <a:lstStyle>
            <a:lvl1pPr marL="0" indent="0" algn="ctr">
              <a:buNone/>
              <a:defRPr sz="8200" b="1">
                <a:latin typeface="Georgia" panose="02040502050405020303" pitchFamily="18" charset="0"/>
              </a:defRPr>
            </a:lvl1pPr>
          </a:lstStyle>
          <a:p>
            <a:pPr lvl="0"/>
            <a:r>
              <a:rPr lang="en-US" dirty="0" smtClean="0"/>
              <a:t>AT A CROSSROAD</a:t>
            </a:r>
            <a:endParaRPr lang="en-US" dirty="0"/>
          </a:p>
        </p:txBody>
      </p:sp>
      <p:sp>
        <p:nvSpPr>
          <p:cNvPr id="8" name="Rectangle 7"/>
          <p:cNvSpPr/>
          <p:nvPr userDrawn="1"/>
        </p:nvSpPr>
        <p:spPr>
          <a:xfrm>
            <a:off x="0" y="3333100"/>
            <a:ext cx="12191999" cy="485151"/>
          </a:xfrm>
          <a:prstGeom prst="rect">
            <a:avLst/>
          </a:prstGeom>
          <a:solidFill>
            <a:srgbClr val="585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5"/>
              </a:solidFill>
            </a:endParaRPr>
          </a:p>
        </p:txBody>
      </p:sp>
      <p:sp>
        <p:nvSpPr>
          <p:cNvPr id="11" name="Text Placeholder 15"/>
          <p:cNvSpPr>
            <a:spLocks noGrp="1"/>
          </p:cNvSpPr>
          <p:nvPr>
            <p:ph type="body" sz="quarter" idx="13" hasCustomPrompt="1"/>
          </p:nvPr>
        </p:nvSpPr>
        <p:spPr>
          <a:xfrm>
            <a:off x="2338137" y="4411245"/>
            <a:ext cx="7515725" cy="593892"/>
          </a:xfrm>
        </p:spPr>
        <p:txBody>
          <a:bodyPr>
            <a:normAutofit/>
          </a:bodyPr>
          <a:lstStyle>
            <a:lvl1pPr marL="0" indent="0" algn="ctr">
              <a:buNone/>
              <a:defRPr sz="4000" baseline="0">
                <a:latin typeface="Georgia" panose="02040502050405020303" pitchFamily="18" charset="0"/>
              </a:defRPr>
            </a:lvl1pPr>
          </a:lstStyle>
          <a:p>
            <a:pPr lvl="0"/>
            <a:r>
              <a:rPr lang="en-US" sz="4000" dirty="0" smtClean="0">
                <a:latin typeface="Georgia" panose="02040502050405020303" pitchFamily="18" charset="0"/>
              </a:rPr>
              <a:t>Timothy L. Killeen</a:t>
            </a:r>
            <a:endParaRPr lang="en-US" dirty="0"/>
          </a:p>
        </p:txBody>
      </p:sp>
      <p:sp>
        <p:nvSpPr>
          <p:cNvPr id="12" name="Text Placeholder 17"/>
          <p:cNvSpPr>
            <a:spLocks noGrp="1"/>
          </p:cNvSpPr>
          <p:nvPr>
            <p:ph type="body" sz="quarter" idx="14" hasCustomPrompt="1"/>
          </p:nvPr>
        </p:nvSpPr>
        <p:spPr>
          <a:xfrm>
            <a:off x="2297905" y="5037139"/>
            <a:ext cx="7596188" cy="593725"/>
          </a:xfrm>
        </p:spPr>
        <p:txBody>
          <a:bodyPr>
            <a:normAutofit/>
          </a:bodyPr>
          <a:lstStyle>
            <a:lvl1pPr marL="0" indent="0" algn="ctr">
              <a:buNone/>
              <a:defRPr sz="2000"/>
            </a:lvl1pPr>
          </a:lstStyle>
          <a:p>
            <a:pPr lvl="0"/>
            <a:r>
              <a:rPr lang="en-US" dirty="0" smtClean="0"/>
              <a:t>PRESIDENT, UNIVERSITY OF ILLINOIS</a:t>
            </a:r>
            <a:endParaRPr lang="en-US" dirty="0"/>
          </a:p>
        </p:txBody>
      </p:sp>
      <p:sp>
        <p:nvSpPr>
          <p:cNvPr id="9" name="Text Placeholder 2"/>
          <p:cNvSpPr>
            <a:spLocks noGrp="1"/>
          </p:cNvSpPr>
          <p:nvPr>
            <p:ph type="body" sz="quarter" idx="15" hasCustomPrompt="1"/>
          </p:nvPr>
        </p:nvSpPr>
        <p:spPr>
          <a:xfrm>
            <a:off x="-1" y="3333100"/>
            <a:ext cx="12192001" cy="485151"/>
          </a:xfrm>
        </p:spPr>
        <p:txBody>
          <a:bodyPr/>
          <a:lstStyle>
            <a:lvl1pPr marL="0" indent="0" algn="ctr">
              <a:buNone/>
              <a:defRPr baseline="0">
                <a:solidFill>
                  <a:schemeClr val="bg1"/>
                </a:solidFill>
              </a:defRPr>
            </a:lvl1pPr>
          </a:lstStyle>
          <a:p>
            <a:pPr lvl="0"/>
            <a:r>
              <a:rPr lang="en-US" dirty="0" smtClean="0"/>
              <a:t>The University of Illinois and Illinois Public Higher Education</a:t>
            </a:r>
            <a:endParaRPr lang="en-US" dirty="0"/>
          </a:p>
        </p:txBody>
      </p:sp>
    </p:spTree>
    <p:extLst>
      <p:ext uri="{BB962C8B-B14F-4D97-AF65-F5344CB8AC3E}">
        <p14:creationId xmlns:p14="http://schemas.microsoft.com/office/powerpoint/2010/main" val="2622051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Subtitle/Photo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6" name="Text Placeholder 5"/>
          <p:cNvSpPr>
            <a:spLocks noGrp="1"/>
          </p:cNvSpPr>
          <p:nvPr>
            <p:ph type="body" sz="quarter" idx="11" hasCustomPrompt="1"/>
          </p:nvPr>
        </p:nvSpPr>
        <p:spPr>
          <a:xfrm>
            <a:off x="-1" y="2278733"/>
            <a:ext cx="12192000" cy="1054367"/>
          </a:xfrm>
        </p:spPr>
        <p:txBody>
          <a:bodyPr>
            <a:normAutofit/>
          </a:bodyPr>
          <a:lstStyle>
            <a:lvl1pPr marL="0" indent="0" algn="ctr">
              <a:buNone/>
              <a:defRPr sz="8200" b="1">
                <a:latin typeface="Georgia" panose="02040502050405020303" pitchFamily="18" charset="0"/>
              </a:defRPr>
            </a:lvl1pPr>
          </a:lstStyle>
          <a:p>
            <a:pPr lvl="0"/>
            <a:r>
              <a:rPr lang="en-US" dirty="0" smtClean="0"/>
              <a:t>AT A CROSSROAD</a:t>
            </a:r>
            <a:endParaRPr lang="en-US" dirty="0"/>
          </a:p>
        </p:txBody>
      </p:sp>
      <p:sp>
        <p:nvSpPr>
          <p:cNvPr id="8" name="Rectangle 7"/>
          <p:cNvSpPr/>
          <p:nvPr userDrawn="1"/>
        </p:nvSpPr>
        <p:spPr>
          <a:xfrm>
            <a:off x="0" y="3333100"/>
            <a:ext cx="12191999" cy="485151"/>
          </a:xfrm>
          <a:prstGeom prst="rect">
            <a:avLst/>
          </a:prstGeom>
          <a:solidFill>
            <a:srgbClr val="585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5"/>
              </a:solidFill>
            </a:endParaRPr>
          </a:p>
        </p:txBody>
      </p:sp>
      <p:sp>
        <p:nvSpPr>
          <p:cNvPr id="11" name="Text Placeholder 15"/>
          <p:cNvSpPr>
            <a:spLocks noGrp="1"/>
          </p:cNvSpPr>
          <p:nvPr>
            <p:ph type="body" sz="quarter" idx="13" hasCustomPrompt="1"/>
          </p:nvPr>
        </p:nvSpPr>
        <p:spPr>
          <a:xfrm>
            <a:off x="2338137" y="4411245"/>
            <a:ext cx="7515725" cy="593892"/>
          </a:xfrm>
        </p:spPr>
        <p:txBody>
          <a:bodyPr>
            <a:normAutofit/>
          </a:bodyPr>
          <a:lstStyle>
            <a:lvl1pPr marL="0" indent="0" algn="ctr">
              <a:buNone/>
              <a:defRPr sz="4000" baseline="0">
                <a:latin typeface="Georgia" panose="02040502050405020303" pitchFamily="18" charset="0"/>
              </a:defRPr>
            </a:lvl1pPr>
          </a:lstStyle>
          <a:p>
            <a:pPr lvl="0"/>
            <a:r>
              <a:rPr lang="en-US" sz="4000" dirty="0" smtClean="0">
                <a:latin typeface="Georgia" panose="02040502050405020303" pitchFamily="18" charset="0"/>
              </a:rPr>
              <a:t>Timothy L. Killeen</a:t>
            </a:r>
            <a:endParaRPr lang="en-US" dirty="0"/>
          </a:p>
        </p:txBody>
      </p:sp>
      <p:sp>
        <p:nvSpPr>
          <p:cNvPr id="12" name="Text Placeholder 17"/>
          <p:cNvSpPr>
            <a:spLocks noGrp="1"/>
          </p:cNvSpPr>
          <p:nvPr>
            <p:ph type="body" sz="quarter" idx="14" hasCustomPrompt="1"/>
          </p:nvPr>
        </p:nvSpPr>
        <p:spPr>
          <a:xfrm>
            <a:off x="2297905" y="5037139"/>
            <a:ext cx="7596188" cy="593725"/>
          </a:xfrm>
        </p:spPr>
        <p:txBody>
          <a:bodyPr>
            <a:normAutofit/>
          </a:bodyPr>
          <a:lstStyle>
            <a:lvl1pPr marL="0" indent="0" algn="ctr">
              <a:buNone/>
              <a:defRPr sz="2000"/>
            </a:lvl1pPr>
          </a:lstStyle>
          <a:p>
            <a:pPr lvl="0"/>
            <a:r>
              <a:rPr lang="en-US" dirty="0" smtClean="0"/>
              <a:t>PRESIDENT, UNIVERSITY OF ILLINOIS</a:t>
            </a:r>
            <a:endParaRPr lang="en-US" dirty="0"/>
          </a:p>
        </p:txBody>
      </p:sp>
      <p:sp>
        <p:nvSpPr>
          <p:cNvPr id="3" name="Text Placeholder 2"/>
          <p:cNvSpPr>
            <a:spLocks noGrp="1"/>
          </p:cNvSpPr>
          <p:nvPr>
            <p:ph type="body" sz="quarter" idx="15" hasCustomPrompt="1"/>
          </p:nvPr>
        </p:nvSpPr>
        <p:spPr>
          <a:xfrm>
            <a:off x="-1" y="3333100"/>
            <a:ext cx="12192001" cy="485151"/>
          </a:xfrm>
        </p:spPr>
        <p:txBody>
          <a:bodyPr/>
          <a:lstStyle>
            <a:lvl1pPr marL="0" indent="0" algn="ctr">
              <a:buNone/>
              <a:defRPr baseline="0"/>
            </a:lvl1pPr>
          </a:lstStyle>
          <a:p>
            <a:pPr lvl="0"/>
            <a:r>
              <a:rPr lang="en-US" dirty="0" smtClean="0"/>
              <a:t>The University of Illinois and Illinois Public Higher Education</a:t>
            </a:r>
            <a:endParaRPr lang="en-US" dirty="0"/>
          </a:p>
        </p:txBody>
      </p:sp>
    </p:spTree>
    <p:extLst>
      <p:ext uri="{BB962C8B-B14F-4D97-AF65-F5344CB8AC3E}">
        <p14:creationId xmlns:p14="http://schemas.microsoft.com/office/powerpoint/2010/main" val="4077098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Subtitle/Photo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1" y="2278733"/>
            <a:ext cx="12192000" cy="1054367"/>
          </a:xfrm>
        </p:spPr>
        <p:txBody>
          <a:bodyPr>
            <a:normAutofit/>
          </a:bodyPr>
          <a:lstStyle>
            <a:lvl1pPr marL="0" indent="0" algn="ctr">
              <a:buNone/>
              <a:defRPr sz="8200" b="1">
                <a:latin typeface="Georgia" panose="02040502050405020303" pitchFamily="18" charset="0"/>
              </a:defRPr>
            </a:lvl1pPr>
          </a:lstStyle>
          <a:p>
            <a:pPr lvl="0"/>
            <a:r>
              <a:rPr lang="en-US" dirty="0" smtClean="0"/>
              <a:t>AT A CROSSROAD</a:t>
            </a:r>
            <a:endParaRPr lang="en-US" dirty="0"/>
          </a:p>
        </p:txBody>
      </p:sp>
      <p:sp>
        <p:nvSpPr>
          <p:cNvPr id="8" name="Rectangle 7"/>
          <p:cNvSpPr/>
          <p:nvPr userDrawn="1"/>
        </p:nvSpPr>
        <p:spPr>
          <a:xfrm>
            <a:off x="0" y="3333100"/>
            <a:ext cx="12191999" cy="485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5"/>
              </a:solidFill>
            </a:endParaRPr>
          </a:p>
        </p:txBody>
      </p:sp>
      <p:sp>
        <p:nvSpPr>
          <p:cNvPr id="11" name="Text Placeholder 15"/>
          <p:cNvSpPr>
            <a:spLocks noGrp="1"/>
          </p:cNvSpPr>
          <p:nvPr>
            <p:ph type="body" sz="quarter" idx="13" hasCustomPrompt="1"/>
          </p:nvPr>
        </p:nvSpPr>
        <p:spPr>
          <a:xfrm>
            <a:off x="2338137" y="4411245"/>
            <a:ext cx="7515725" cy="593892"/>
          </a:xfrm>
        </p:spPr>
        <p:txBody>
          <a:bodyPr>
            <a:normAutofit/>
          </a:bodyPr>
          <a:lstStyle>
            <a:lvl1pPr marL="0" indent="0" algn="ctr">
              <a:buNone/>
              <a:defRPr sz="4000" baseline="0">
                <a:latin typeface="Georgia" panose="02040502050405020303" pitchFamily="18" charset="0"/>
              </a:defRPr>
            </a:lvl1pPr>
          </a:lstStyle>
          <a:p>
            <a:pPr lvl="0"/>
            <a:r>
              <a:rPr lang="en-US" sz="4000" dirty="0" smtClean="0">
                <a:latin typeface="Georgia" panose="02040502050405020303" pitchFamily="18" charset="0"/>
              </a:rPr>
              <a:t>Timothy L. Killeen</a:t>
            </a:r>
            <a:endParaRPr lang="en-US" dirty="0"/>
          </a:p>
        </p:txBody>
      </p:sp>
      <p:sp>
        <p:nvSpPr>
          <p:cNvPr id="12" name="Text Placeholder 17"/>
          <p:cNvSpPr>
            <a:spLocks noGrp="1"/>
          </p:cNvSpPr>
          <p:nvPr>
            <p:ph type="body" sz="quarter" idx="14" hasCustomPrompt="1"/>
          </p:nvPr>
        </p:nvSpPr>
        <p:spPr>
          <a:xfrm>
            <a:off x="2297905" y="5037139"/>
            <a:ext cx="7596188" cy="593725"/>
          </a:xfrm>
        </p:spPr>
        <p:txBody>
          <a:bodyPr>
            <a:normAutofit/>
          </a:bodyPr>
          <a:lstStyle>
            <a:lvl1pPr marL="0" indent="0" algn="ctr">
              <a:buNone/>
              <a:defRPr sz="2000"/>
            </a:lvl1pPr>
          </a:lstStyle>
          <a:p>
            <a:pPr lvl="0"/>
            <a:r>
              <a:rPr lang="en-US" dirty="0" smtClean="0"/>
              <a:t>PRESIDENT, UNIVERSITY OF ILLINOIS</a:t>
            </a:r>
            <a:endParaRPr lang="en-US" dirty="0"/>
          </a:p>
        </p:txBody>
      </p:sp>
      <p:sp>
        <p:nvSpPr>
          <p:cNvPr id="10"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4" name="Text Placeholder 2"/>
          <p:cNvSpPr>
            <a:spLocks noGrp="1"/>
          </p:cNvSpPr>
          <p:nvPr>
            <p:ph type="body" sz="quarter" idx="15" hasCustomPrompt="1"/>
          </p:nvPr>
        </p:nvSpPr>
        <p:spPr>
          <a:xfrm>
            <a:off x="-1" y="3333100"/>
            <a:ext cx="12192001" cy="485151"/>
          </a:xfrm>
        </p:spPr>
        <p:txBody>
          <a:bodyPr/>
          <a:lstStyle>
            <a:lvl1pPr marL="0" indent="0" algn="ctr">
              <a:buNone/>
              <a:defRPr baseline="0">
                <a:solidFill>
                  <a:srgbClr val="585659"/>
                </a:solidFill>
              </a:defRPr>
            </a:lvl1pPr>
          </a:lstStyle>
          <a:p>
            <a:pPr lvl="0"/>
            <a:r>
              <a:rPr lang="en-US" dirty="0" smtClean="0"/>
              <a:t>The University of Illinois and Illinois Public Higher Education</a:t>
            </a:r>
            <a:endParaRPr lang="en-US" dirty="0"/>
          </a:p>
        </p:txBody>
      </p:sp>
    </p:spTree>
    <p:extLst>
      <p:ext uri="{BB962C8B-B14F-4D97-AF65-F5344CB8AC3E}">
        <p14:creationId xmlns:p14="http://schemas.microsoft.com/office/powerpoint/2010/main" val="3179185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Subtitle/Photo/4Boxe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a:solidFill>
                  <a:schemeClr val="bg1"/>
                </a:solidFill>
                <a:latin typeface="Georgia" panose="02040502050405020303" pitchFamily="18" charset="0"/>
              </a:defRPr>
            </a:lvl1pPr>
          </a:lstStyle>
          <a:p>
            <a:pPr lvl="0"/>
            <a:r>
              <a:rPr lang="en-US" dirty="0" smtClean="0"/>
              <a:t>Measuring Success</a:t>
            </a:r>
            <a:endParaRPr lang="en-US" dirty="0"/>
          </a:p>
        </p:txBody>
      </p:sp>
      <p:sp>
        <p:nvSpPr>
          <p:cNvPr id="7" name="Down Arrow 6"/>
          <p:cNvSpPr/>
          <p:nvPr userDrawn="1"/>
        </p:nvSpPr>
        <p:spPr>
          <a:xfrm>
            <a:off x="5959642" y="1045451"/>
            <a:ext cx="272716" cy="550578"/>
          </a:xfrm>
          <a:prstGeom prst="downArrow">
            <a:avLst/>
          </a:prstGeom>
          <a:solidFill>
            <a:srgbClr val="5B9BD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hasCustomPrompt="1"/>
          </p:nvPr>
        </p:nvSpPr>
        <p:spPr>
          <a:xfrm>
            <a:off x="-1" y="3457409"/>
            <a:ext cx="12191999" cy="408739"/>
          </a:xfrm>
        </p:spPr>
        <p:txBody>
          <a:bodyPr>
            <a:normAutofit/>
          </a:bodyPr>
          <a:lstStyle>
            <a:lvl1pPr marL="0" indent="0" algn="ctr">
              <a:buNone/>
              <a:defRPr sz="2400" baseline="0"/>
            </a:lvl1pPr>
          </a:lstStyle>
          <a:p>
            <a:pPr lvl="0"/>
            <a:r>
              <a:rPr lang="en-US" dirty="0" smtClean="0"/>
              <a:t>How Do We Measure Success for an Academic Unit?</a:t>
            </a:r>
            <a:endParaRPr lang="en-US" dirty="0"/>
          </a:p>
        </p:txBody>
      </p:sp>
      <p:grpSp>
        <p:nvGrpSpPr>
          <p:cNvPr id="15" name="Group 14"/>
          <p:cNvGrpSpPr/>
          <p:nvPr userDrawn="1"/>
        </p:nvGrpSpPr>
        <p:grpSpPr>
          <a:xfrm>
            <a:off x="813809" y="4331148"/>
            <a:ext cx="10564382" cy="1033941"/>
            <a:chOff x="757317" y="4331148"/>
            <a:chExt cx="10564382" cy="1033941"/>
          </a:xfrm>
        </p:grpSpPr>
        <p:sp>
          <p:nvSpPr>
            <p:cNvPr id="10" name="Rectangle 9"/>
            <p:cNvSpPr/>
            <p:nvPr userDrawn="1"/>
          </p:nvSpPr>
          <p:spPr>
            <a:xfrm flipV="1">
              <a:off x="757317"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Rectangle 10"/>
            <p:cNvSpPr/>
            <p:nvPr userDrawn="1"/>
          </p:nvSpPr>
          <p:spPr>
            <a:xfrm flipV="1">
              <a:off x="3624865"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2" name="Rectangle 11"/>
            <p:cNvSpPr/>
            <p:nvPr userDrawn="1"/>
          </p:nvSpPr>
          <p:spPr>
            <a:xfrm flipV="1">
              <a:off x="6492413"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3" name="Rectangle 12"/>
            <p:cNvSpPr/>
            <p:nvPr userDrawn="1"/>
          </p:nvSpPr>
          <p:spPr>
            <a:xfrm flipV="1">
              <a:off x="9359960"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17" name="Text Placeholder 16"/>
          <p:cNvSpPr>
            <a:spLocks noGrp="1"/>
          </p:cNvSpPr>
          <p:nvPr>
            <p:ph type="body" sz="quarter" idx="13" hasCustomPrompt="1"/>
          </p:nvPr>
        </p:nvSpPr>
        <p:spPr>
          <a:xfrm>
            <a:off x="968384"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8" name="Text Placeholder 16"/>
          <p:cNvSpPr>
            <a:spLocks noGrp="1"/>
          </p:cNvSpPr>
          <p:nvPr>
            <p:ph type="body" sz="quarter" idx="14" hasCustomPrompt="1"/>
          </p:nvPr>
        </p:nvSpPr>
        <p:spPr>
          <a:xfrm>
            <a:off x="3835932"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9" name="Text Placeholder 16"/>
          <p:cNvSpPr>
            <a:spLocks noGrp="1"/>
          </p:cNvSpPr>
          <p:nvPr>
            <p:ph type="body" sz="quarter" idx="15" hasCustomPrompt="1"/>
          </p:nvPr>
        </p:nvSpPr>
        <p:spPr>
          <a:xfrm>
            <a:off x="6703480" y="4502145"/>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20" name="Text Placeholder 16"/>
          <p:cNvSpPr>
            <a:spLocks noGrp="1"/>
          </p:cNvSpPr>
          <p:nvPr>
            <p:ph type="body" sz="quarter" idx="16" hasCustomPrompt="1"/>
          </p:nvPr>
        </p:nvSpPr>
        <p:spPr>
          <a:xfrm>
            <a:off x="9571027"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6"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2125226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ubtitle/Photo/3Boxe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a:solidFill>
                  <a:schemeClr val="bg1"/>
                </a:solidFill>
                <a:latin typeface="Georgia" panose="02040502050405020303" pitchFamily="18" charset="0"/>
              </a:defRPr>
            </a:lvl1pPr>
          </a:lstStyle>
          <a:p>
            <a:pPr lvl="0"/>
            <a:r>
              <a:rPr lang="en-US" dirty="0" smtClean="0"/>
              <a:t>Measuring Success</a:t>
            </a:r>
            <a:endParaRPr lang="en-US" dirty="0"/>
          </a:p>
        </p:txBody>
      </p:sp>
      <p:sp>
        <p:nvSpPr>
          <p:cNvPr id="7" name="Down Arrow 6"/>
          <p:cNvSpPr/>
          <p:nvPr userDrawn="1"/>
        </p:nvSpPr>
        <p:spPr>
          <a:xfrm>
            <a:off x="5959642" y="1045451"/>
            <a:ext cx="272716" cy="550578"/>
          </a:xfrm>
          <a:prstGeom prst="downArrow">
            <a:avLst/>
          </a:prstGeom>
          <a:solidFill>
            <a:srgbClr val="5B9BD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hasCustomPrompt="1"/>
          </p:nvPr>
        </p:nvSpPr>
        <p:spPr>
          <a:xfrm>
            <a:off x="-1" y="3457409"/>
            <a:ext cx="12191999" cy="408739"/>
          </a:xfrm>
        </p:spPr>
        <p:txBody>
          <a:bodyPr>
            <a:normAutofit/>
          </a:bodyPr>
          <a:lstStyle>
            <a:lvl1pPr marL="0" indent="0" algn="ctr">
              <a:buNone/>
              <a:defRPr sz="2400" baseline="0"/>
            </a:lvl1pPr>
          </a:lstStyle>
          <a:p>
            <a:pPr lvl="0"/>
            <a:r>
              <a:rPr lang="en-US" dirty="0" smtClean="0"/>
              <a:t>How Do We Measure Success for an Academic Unit?</a:t>
            </a:r>
            <a:endParaRPr lang="en-US" dirty="0"/>
          </a:p>
        </p:txBody>
      </p:sp>
      <p:grpSp>
        <p:nvGrpSpPr>
          <p:cNvPr id="15" name="Group 14"/>
          <p:cNvGrpSpPr/>
          <p:nvPr userDrawn="1"/>
        </p:nvGrpSpPr>
        <p:grpSpPr>
          <a:xfrm>
            <a:off x="2247583" y="4331148"/>
            <a:ext cx="7696835" cy="1033941"/>
            <a:chOff x="757317" y="4331148"/>
            <a:chExt cx="7696835" cy="1033941"/>
          </a:xfrm>
        </p:grpSpPr>
        <p:sp>
          <p:nvSpPr>
            <p:cNvPr id="10" name="Rectangle 9"/>
            <p:cNvSpPr/>
            <p:nvPr userDrawn="1"/>
          </p:nvSpPr>
          <p:spPr>
            <a:xfrm flipV="1">
              <a:off x="757317"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Rectangle 10"/>
            <p:cNvSpPr/>
            <p:nvPr userDrawn="1"/>
          </p:nvSpPr>
          <p:spPr>
            <a:xfrm flipV="1">
              <a:off x="3624865"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2" name="Rectangle 11"/>
            <p:cNvSpPr/>
            <p:nvPr userDrawn="1"/>
          </p:nvSpPr>
          <p:spPr>
            <a:xfrm flipV="1">
              <a:off x="6492413"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17" name="Text Placeholder 16"/>
          <p:cNvSpPr>
            <a:spLocks noGrp="1"/>
          </p:cNvSpPr>
          <p:nvPr>
            <p:ph type="body" sz="quarter" idx="13" hasCustomPrompt="1"/>
          </p:nvPr>
        </p:nvSpPr>
        <p:spPr>
          <a:xfrm>
            <a:off x="2402158"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8" name="Text Placeholder 16"/>
          <p:cNvSpPr>
            <a:spLocks noGrp="1"/>
          </p:cNvSpPr>
          <p:nvPr>
            <p:ph type="body" sz="quarter" idx="14" hasCustomPrompt="1"/>
          </p:nvPr>
        </p:nvSpPr>
        <p:spPr>
          <a:xfrm>
            <a:off x="5269704"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9" name="Text Placeholder 16"/>
          <p:cNvSpPr>
            <a:spLocks noGrp="1"/>
          </p:cNvSpPr>
          <p:nvPr>
            <p:ph type="body" sz="quarter" idx="15" hasCustomPrompt="1"/>
          </p:nvPr>
        </p:nvSpPr>
        <p:spPr>
          <a:xfrm>
            <a:off x="8137254"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3"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1805337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title/Photo/2Boxe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a:solidFill>
                  <a:schemeClr val="bg1"/>
                </a:solidFill>
                <a:latin typeface="Georgia" panose="02040502050405020303" pitchFamily="18" charset="0"/>
              </a:defRPr>
            </a:lvl1pPr>
          </a:lstStyle>
          <a:p>
            <a:pPr lvl="0"/>
            <a:r>
              <a:rPr lang="en-US" dirty="0" smtClean="0"/>
              <a:t>Measuring Success</a:t>
            </a:r>
            <a:endParaRPr lang="en-US" dirty="0"/>
          </a:p>
        </p:txBody>
      </p:sp>
      <p:sp>
        <p:nvSpPr>
          <p:cNvPr id="7" name="Down Arrow 6"/>
          <p:cNvSpPr/>
          <p:nvPr userDrawn="1"/>
        </p:nvSpPr>
        <p:spPr>
          <a:xfrm>
            <a:off x="5959642" y="1045451"/>
            <a:ext cx="272716" cy="550578"/>
          </a:xfrm>
          <a:prstGeom prst="downArrow">
            <a:avLst/>
          </a:prstGeom>
          <a:solidFill>
            <a:srgbClr val="5B9BD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hasCustomPrompt="1"/>
          </p:nvPr>
        </p:nvSpPr>
        <p:spPr>
          <a:xfrm>
            <a:off x="-1" y="3457409"/>
            <a:ext cx="12191999" cy="408739"/>
          </a:xfrm>
        </p:spPr>
        <p:txBody>
          <a:bodyPr>
            <a:normAutofit/>
          </a:bodyPr>
          <a:lstStyle>
            <a:lvl1pPr marL="0" indent="0" algn="ctr">
              <a:buNone/>
              <a:defRPr sz="2400" baseline="0"/>
            </a:lvl1pPr>
          </a:lstStyle>
          <a:p>
            <a:pPr lvl="0"/>
            <a:r>
              <a:rPr lang="en-US" dirty="0" smtClean="0"/>
              <a:t>How Do We Measure Success for an Academic Unit?</a:t>
            </a:r>
            <a:endParaRPr lang="en-US" dirty="0"/>
          </a:p>
        </p:txBody>
      </p:sp>
      <p:grpSp>
        <p:nvGrpSpPr>
          <p:cNvPr id="15" name="Group 14"/>
          <p:cNvGrpSpPr/>
          <p:nvPr userDrawn="1"/>
        </p:nvGrpSpPr>
        <p:grpSpPr>
          <a:xfrm>
            <a:off x="3681357" y="4331148"/>
            <a:ext cx="4829287" cy="1033941"/>
            <a:chOff x="757317" y="4331148"/>
            <a:chExt cx="4829287" cy="1033941"/>
          </a:xfrm>
        </p:grpSpPr>
        <p:sp>
          <p:nvSpPr>
            <p:cNvPr id="10" name="Rectangle 9"/>
            <p:cNvSpPr/>
            <p:nvPr userDrawn="1"/>
          </p:nvSpPr>
          <p:spPr>
            <a:xfrm flipV="1">
              <a:off x="757317"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Rectangle 10"/>
            <p:cNvSpPr/>
            <p:nvPr userDrawn="1"/>
          </p:nvSpPr>
          <p:spPr>
            <a:xfrm flipV="1">
              <a:off x="3624865"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17" name="Text Placeholder 16"/>
          <p:cNvSpPr>
            <a:spLocks noGrp="1"/>
          </p:cNvSpPr>
          <p:nvPr>
            <p:ph type="body" sz="quarter" idx="13" hasCustomPrompt="1"/>
          </p:nvPr>
        </p:nvSpPr>
        <p:spPr>
          <a:xfrm>
            <a:off x="3835932"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8" name="Text Placeholder 16"/>
          <p:cNvSpPr>
            <a:spLocks noGrp="1"/>
          </p:cNvSpPr>
          <p:nvPr>
            <p:ph type="body" sz="quarter" idx="14" hasCustomPrompt="1"/>
          </p:nvPr>
        </p:nvSpPr>
        <p:spPr>
          <a:xfrm>
            <a:off x="6703480"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2"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2137961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Photo/Bullets">
    <p:spTree>
      <p:nvGrpSpPr>
        <p:cNvPr id="1" name=""/>
        <p:cNvGrpSpPr/>
        <p:nvPr/>
      </p:nvGrpSpPr>
      <p:grpSpPr>
        <a:xfrm>
          <a:off x="0" y="0"/>
          <a:ext cx="0" cy="0"/>
          <a:chOff x="0" y="0"/>
          <a:chExt cx="0" cy="0"/>
        </a:xfrm>
      </p:grpSpPr>
      <p:sp>
        <p:nvSpPr>
          <p:cNvPr id="7" name="Text Placeholder 3"/>
          <p:cNvSpPr>
            <a:spLocks noGrp="1"/>
          </p:cNvSpPr>
          <p:nvPr>
            <p:ph type="body" sz="quarter" idx="12" hasCustomPrompt="1"/>
          </p:nvPr>
        </p:nvSpPr>
        <p:spPr>
          <a:xfrm>
            <a:off x="628650" y="3417997"/>
            <a:ext cx="10934700" cy="25558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
        <p:nvSpPr>
          <p:cNvPr id="8"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i="0">
                <a:solidFill>
                  <a:schemeClr val="bg1"/>
                </a:solidFill>
                <a:latin typeface="Georgia" panose="02040502050405020303" pitchFamily="18" charset="0"/>
              </a:defRPr>
            </a:lvl1pPr>
          </a:lstStyle>
          <a:p>
            <a:pPr lvl="0"/>
            <a:r>
              <a:rPr lang="en-US" dirty="0" smtClean="0"/>
              <a:t>Research</a:t>
            </a:r>
            <a:endParaRPr lang="en-US" dirty="0"/>
          </a:p>
        </p:txBody>
      </p:sp>
      <p:sp>
        <p:nvSpPr>
          <p:cNvPr id="9"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3634610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Photo/Paragraph">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745958" y="3449222"/>
            <a:ext cx="10700084" cy="2454275"/>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
        <p:nvSpPr>
          <p:cNvPr id="7"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i="0">
                <a:solidFill>
                  <a:schemeClr val="bg1"/>
                </a:solidFill>
                <a:latin typeface="Georgia" panose="02040502050405020303" pitchFamily="18" charset="0"/>
              </a:defRPr>
            </a:lvl1pPr>
          </a:lstStyle>
          <a:p>
            <a:pPr lvl="0"/>
            <a:r>
              <a:rPr lang="en-US" dirty="0" smtClean="0"/>
              <a:t>Research</a:t>
            </a:r>
            <a:endParaRPr lang="en-US" dirty="0"/>
          </a:p>
        </p:txBody>
      </p:sp>
      <p:sp>
        <p:nvSpPr>
          <p:cNvPr id="9"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2546600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Below/Photo/Paragraph">
    <p:spTree>
      <p:nvGrpSpPr>
        <p:cNvPr id="1" name=""/>
        <p:cNvGrpSpPr/>
        <p:nvPr/>
      </p:nvGrpSpPr>
      <p:grpSpPr>
        <a:xfrm>
          <a:off x="0" y="0"/>
          <a:ext cx="0" cy="0"/>
          <a:chOff x="0" y="0"/>
          <a:chExt cx="0" cy="0"/>
        </a:xfrm>
      </p:grpSpPr>
      <p:sp>
        <p:nvSpPr>
          <p:cNvPr id="4" name="Down Arrow 3"/>
          <p:cNvSpPr/>
          <p:nvPr userDrawn="1"/>
        </p:nvSpPr>
        <p:spPr>
          <a:xfrm>
            <a:off x="5959641" y="1045451"/>
            <a:ext cx="272716" cy="550578"/>
          </a:xfrm>
          <a:prstGeom prst="downArrow">
            <a:avLst/>
          </a:prstGeom>
          <a:solidFill>
            <a:srgbClr val="5B9BD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1" hasCustomPrompt="1"/>
          </p:nvPr>
        </p:nvSpPr>
        <p:spPr>
          <a:xfrm>
            <a:off x="0" y="3160716"/>
            <a:ext cx="12191999" cy="769600"/>
          </a:xfrm>
        </p:spPr>
        <p:txBody>
          <a:bodyPr>
            <a:normAutofit/>
          </a:bodyPr>
          <a:lstStyle>
            <a:lvl1pPr marL="0" indent="0" algn="ctr">
              <a:buNone/>
              <a:defRPr sz="4800">
                <a:latin typeface="Georgia" panose="02040502050405020303" pitchFamily="18" charset="0"/>
              </a:defRPr>
            </a:lvl1pPr>
          </a:lstStyle>
          <a:p>
            <a:pPr lvl="0"/>
            <a:r>
              <a:rPr lang="en-US" dirty="0" smtClean="0"/>
              <a:t>Research</a:t>
            </a:r>
            <a:endParaRPr lang="en-US" dirty="0"/>
          </a:p>
        </p:txBody>
      </p:sp>
      <p:sp>
        <p:nvSpPr>
          <p:cNvPr id="8" name="Text Placeholder 7"/>
          <p:cNvSpPr>
            <a:spLocks noGrp="1"/>
          </p:cNvSpPr>
          <p:nvPr>
            <p:ph type="body" sz="quarter" idx="12" hasCustomPrompt="1"/>
          </p:nvPr>
        </p:nvSpPr>
        <p:spPr>
          <a:xfrm>
            <a:off x="1034590" y="3842085"/>
            <a:ext cx="10122820" cy="1716506"/>
          </a:xfrm>
        </p:spPr>
        <p:txBody>
          <a:bodyPr>
            <a:norm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z="2200"/>
            </a:lvl1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220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
        <p:nvSpPr>
          <p:cNvPr id="7"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2376406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Short/Photo/Paragraph">
    <p:spTree>
      <p:nvGrpSpPr>
        <p:cNvPr id="1" name=""/>
        <p:cNvGrpSpPr/>
        <p:nvPr/>
      </p:nvGrpSpPr>
      <p:grpSpPr>
        <a:xfrm>
          <a:off x="0" y="0"/>
          <a:ext cx="0" cy="0"/>
          <a:chOff x="0" y="0"/>
          <a:chExt cx="0" cy="0"/>
        </a:xfrm>
      </p:grpSpPr>
      <p:sp>
        <p:nvSpPr>
          <p:cNvPr id="4" name="Rectangle 3"/>
          <p:cNvSpPr/>
          <p:nvPr userDrawn="1"/>
        </p:nvSpPr>
        <p:spPr>
          <a:xfrm flipV="1">
            <a:off x="4020421" y="3430093"/>
            <a:ext cx="415115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4020422" y="3430094"/>
            <a:ext cx="4151158"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8"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
        <p:nvSpPr>
          <p:cNvPr id="7"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3614156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Med/Photo/Paragraph">
    <p:spTree>
      <p:nvGrpSpPr>
        <p:cNvPr id="1" name=""/>
        <p:cNvGrpSpPr/>
        <p:nvPr/>
      </p:nvGrpSpPr>
      <p:grpSpPr>
        <a:xfrm>
          <a:off x="0" y="0"/>
          <a:ext cx="0" cy="0"/>
          <a:chOff x="0" y="0"/>
          <a:chExt cx="0" cy="0"/>
        </a:xfrm>
      </p:grpSpPr>
      <p:sp>
        <p:nvSpPr>
          <p:cNvPr id="4" name="Rectangle 3"/>
          <p:cNvSpPr/>
          <p:nvPr userDrawn="1"/>
        </p:nvSpPr>
        <p:spPr>
          <a:xfrm flipV="1">
            <a:off x="2638926" y="3430099"/>
            <a:ext cx="691414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2638926" y="3430100"/>
            <a:ext cx="691415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9"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7"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Tree>
    <p:extLst>
      <p:ext uri="{BB962C8B-B14F-4D97-AF65-F5344CB8AC3E}">
        <p14:creationId xmlns:p14="http://schemas.microsoft.com/office/powerpoint/2010/main" val="347933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title/Photo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1" y="2278733"/>
            <a:ext cx="12192000" cy="1054367"/>
          </a:xfrm>
        </p:spPr>
        <p:txBody>
          <a:bodyPr>
            <a:normAutofit/>
          </a:bodyPr>
          <a:lstStyle>
            <a:lvl1pPr marL="0" indent="0" algn="ctr">
              <a:buNone/>
              <a:defRPr sz="8200" b="1">
                <a:latin typeface="Georgia" panose="02040502050405020303" pitchFamily="18" charset="0"/>
              </a:defRPr>
            </a:lvl1pPr>
          </a:lstStyle>
          <a:p>
            <a:pPr lvl="0"/>
            <a:r>
              <a:rPr lang="en-US" dirty="0" smtClean="0"/>
              <a:t>AT A CROSSROAD</a:t>
            </a:r>
            <a:endParaRPr lang="en-US" dirty="0"/>
          </a:p>
        </p:txBody>
      </p:sp>
      <p:sp>
        <p:nvSpPr>
          <p:cNvPr id="8" name="Rectangle 7"/>
          <p:cNvSpPr/>
          <p:nvPr userDrawn="1"/>
        </p:nvSpPr>
        <p:spPr>
          <a:xfrm>
            <a:off x="0" y="3333100"/>
            <a:ext cx="12191999" cy="485151"/>
          </a:xfrm>
          <a:prstGeom prst="rect">
            <a:avLst/>
          </a:prstGeom>
          <a:solidFill>
            <a:srgbClr val="00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5"/>
              </a:solidFill>
            </a:endParaRPr>
          </a:p>
        </p:txBody>
      </p:sp>
      <p:sp>
        <p:nvSpPr>
          <p:cNvPr id="11" name="Text Placeholder 15"/>
          <p:cNvSpPr>
            <a:spLocks noGrp="1"/>
          </p:cNvSpPr>
          <p:nvPr>
            <p:ph type="body" sz="quarter" idx="13" hasCustomPrompt="1"/>
          </p:nvPr>
        </p:nvSpPr>
        <p:spPr>
          <a:xfrm>
            <a:off x="2338137" y="4411245"/>
            <a:ext cx="7515725" cy="593892"/>
          </a:xfrm>
        </p:spPr>
        <p:txBody>
          <a:bodyPr>
            <a:normAutofit/>
          </a:bodyPr>
          <a:lstStyle>
            <a:lvl1pPr marL="0" indent="0" algn="ctr">
              <a:buNone/>
              <a:defRPr sz="4000" baseline="0">
                <a:latin typeface="Georgia" panose="02040502050405020303" pitchFamily="18" charset="0"/>
              </a:defRPr>
            </a:lvl1pPr>
          </a:lstStyle>
          <a:p>
            <a:pPr lvl="0"/>
            <a:r>
              <a:rPr lang="en-US" sz="4000" dirty="0" smtClean="0">
                <a:latin typeface="Georgia" panose="02040502050405020303" pitchFamily="18" charset="0"/>
              </a:rPr>
              <a:t>Timothy L. Killeen</a:t>
            </a:r>
            <a:endParaRPr lang="en-US" dirty="0"/>
          </a:p>
        </p:txBody>
      </p:sp>
      <p:sp>
        <p:nvSpPr>
          <p:cNvPr id="12" name="Text Placeholder 17"/>
          <p:cNvSpPr>
            <a:spLocks noGrp="1"/>
          </p:cNvSpPr>
          <p:nvPr>
            <p:ph type="body" sz="quarter" idx="14" hasCustomPrompt="1"/>
          </p:nvPr>
        </p:nvSpPr>
        <p:spPr>
          <a:xfrm>
            <a:off x="2297905" y="5037139"/>
            <a:ext cx="7596188" cy="593725"/>
          </a:xfrm>
        </p:spPr>
        <p:txBody>
          <a:bodyPr>
            <a:normAutofit/>
          </a:bodyPr>
          <a:lstStyle>
            <a:lvl1pPr marL="0" indent="0" algn="ctr">
              <a:buNone/>
              <a:defRPr sz="2000"/>
            </a:lvl1pPr>
          </a:lstStyle>
          <a:p>
            <a:pPr lvl="0"/>
            <a:r>
              <a:rPr lang="en-US" dirty="0" smtClean="0"/>
              <a:t>PRESIDENT, UNIVERSITY OF ILLINOIS</a:t>
            </a:r>
            <a:endParaRPr lang="en-US" dirty="0"/>
          </a:p>
        </p:txBody>
      </p:sp>
      <p:sp>
        <p:nvSpPr>
          <p:cNvPr id="10"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9" name="Text Placeholder 2"/>
          <p:cNvSpPr>
            <a:spLocks noGrp="1"/>
          </p:cNvSpPr>
          <p:nvPr>
            <p:ph type="body" sz="quarter" idx="15" hasCustomPrompt="1"/>
          </p:nvPr>
        </p:nvSpPr>
        <p:spPr>
          <a:xfrm>
            <a:off x="-1" y="3333100"/>
            <a:ext cx="12192001" cy="485151"/>
          </a:xfrm>
        </p:spPr>
        <p:txBody>
          <a:bodyPr/>
          <a:lstStyle>
            <a:lvl1pPr marL="0" indent="0" algn="ctr">
              <a:buNone/>
              <a:defRPr baseline="0">
                <a:solidFill>
                  <a:schemeClr val="bg1"/>
                </a:solidFill>
              </a:defRPr>
            </a:lvl1pPr>
          </a:lstStyle>
          <a:p>
            <a:pPr lvl="0"/>
            <a:r>
              <a:rPr lang="en-US" dirty="0" smtClean="0"/>
              <a:t>The University of Illinois and Illinois Public Higher Education</a:t>
            </a:r>
            <a:endParaRPr lang="en-US" dirty="0"/>
          </a:p>
        </p:txBody>
      </p:sp>
    </p:spTree>
    <p:extLst>
      <p:ext uri="{BB962C8B-B14F-4D97-AF65-F5344CB8AC3E}">
        <p14:creationId xmlns:p14="http://schemas.microsoft.com/office/powerpoint/2010/main" val="2069581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Long/Photo/Paragraph">
    <p:spTree>
      <p:nvGrpSpPr>
        <p:cNvPr id="1" name=""/>
        <p:cNvGrpSpPr/>
        <p:nvPr/>
      </p:nvGrpSpPr>
      <p:grpSpPr>
        <a:xfrm>
          <a:off x="0" y="0"/>
          <a:ext cx="0" cy="0"/>
          <a:chOff x="0" y="0"/>
          <a:chExt cx="0" cy="0"/>
        </a:xfrm>
      </p:grpSpPr>
      <p:sp>
        <p:nvSpPr>
          <p:cNvPr id="4" name="Rectangle 3"/>
          <p:cNvSpPr/>
          <p:nvPr userDrawn="1"/>
        </p:nvSpPr>
        <p:spPr>
          <a:xfrm flipV="1">
            <a:off x="1034716" y="3430100"/>
            <a:ext cx="1012256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1034716" y="3430101"/>
            <a:ext cx="1012257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9"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7"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Tree>
    <p:extLst>
      <p:ext uri="{BB962C8B-B14F-4D97-AF65-F5344CB8AC3E}">
        <p14:creationId xmlns:p14="http://schemas.microsoft.com/office/powerpoint/2010/main" val="309183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Quote">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1422522" y="3208422"/>
            <a:ext cx="9346956" cy="1965363"/>
          </a:xfrm>
        </p:spPr>
        <p:txBody>
          <a:bodyPr>
            <a:normAutofit/>
          </a:bodyPr>
          <a:lstStyle>
            <a:lvl1pPr marL="0" indent="0">
              <a:buNone/>
              <a:defRPr sz="4800" baseline="0">
                <a:latin typeface="Georgia" panose="02040502050405020303" pitchFamily="18" charset="0"/>
              </a:defRPr>
            </a:lvl1pPr>
          </a:lstStyle>
          <a:p>
            <a:pPr lvl="0"/>
            <a:r>
              <a:rPr lang="en-US" dirty="0" smtClean="0"/>
              <a:t>The true sign of intelligence is not knowledge but imagination.</a:t>
            </a:r>
            <a:endParaRPr lang="en-US" dirty="0"/>
          </a:p>
        </p:txBody>
      </p:sp>
      <p:sp>
        <p:nvSpPr>
          <p:cNvPr id="8" name="Text Placeholder 7"/>
          <p:cNvSpPr>
            <a:spLocks noGrp="1"/>
          </p:cNvSpPr>
          <p:nvPr>
            <p:ph type="body" sz="quarter" idx="12" hasCustomPrompt="1"/>
          </p:nvPr>
        </p:nvSpPr>
        <p:spPr>
          <a:xfrm>
            <a:off x="1422522" y="5189298"/>
            <a:ext cx="8346709" cy="461962"/>
          </a:xfrm>
        </p:spPr>
        <p:txBody>
          <a:bodyPr>
            <a:noAutofit/>
          </a:bodyPr>
          <a:lstStyle>
            <a:lvl1pPr marL="0" indent="0" algn="r">
              <a:buNone/>
              <a:defRPr sz="3200"/>
            </a:lvl1pPr>
          </a:lstStyle>
          <a:p>
            <a:pPr lvl="0"/>
            <a:r>
              <a:rPr lang="en-US" dirty="0" smtClean="0"/>
              <a:t>Albert Einstein</a:t>
            </a:r>
            <a:endParaRPr lang="en-US" dirty="0"/>
          </a:p>
        </p:txBody>
      </p:sp>
      <p:sp>
        <p:nvSpPr>
          <p:cNvPr id="7"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1300138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Photos-crossed/Paragraph">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9" name="Text Placeholder 8"/>
          <p:cNvSpPr>
            <a:spLocks noGrp="1"/>
          </p:cNvSpPr>
          <p:nvPr>
            <p:ph type="body" sz="quarter" idx="12" hasCustomPrompt="1"/>
          </p:nvPr>
        </p:nvSpPr>
        <p:spPr>
          <a:xfrm>
            <a:off x="2911642" y="2342147"/>
            <a:ext cx="9280357" cy="866276"/>
          </a:xfrm>
        </p:spPr>
        <p:txBody>
          <a:bodyPr>
            <a:normAutofit/>
          </a:bodyPr>
          <a:lstStyle>
            <a:lvl1pPr marL="0" indent="0">
              <a:buNone/>
              <a:defRPr sz="4400" b="1">
                <a:solidFill>
                  <a:schemeClr val="bg1"/>
                </a:solidFill>
                <a:latin typeface="Georgia" panose="02040502050405020303" pitchFamily="18" charset="0"/>
              </a:defRPr>
            </a:lvl1pPr>
          </a:lstStyle>
          <a:p>
            <a:pPr lvl="0"/>
            <a:r>
              <a:rPr lang="en-US" dirty="0" smtClean="0"/>
              <a:t>Jonathan Baldwin Turner</a:t>
            </a:r>
            <a:endParaRPr lang="en-US" dirty="0"/>
          </a:p>
        </p:txBody>
      </p:sp>
      <p:sp>
        <p:nvSpPr>
          <p:cNvPr id="12" name="Text Placeholder 10"/>
          <p:cNvSpPr>
            <a:spLocks noGrp="1"/>
          </p:cNvSpPr>
          <p:nvPr>
            <p:ph type="body" sz="quarter" idx="14" hasCustomPrompt="1"/>
          </p:nvPr>
        </p:nvSpPr>
        <p:spPr>
          <a:xfrm>
            <a:off x="834189" y="4534768"/>
            <a:ext cx="11061032" cy="1344664"/>
          </a:xfrm>
        </p:spPr>
        <p:txBody>
          <a:bodyPr>
            <a:normAutofit/>
          </a:bodyPr>
          <a:lstStyle>
            <a:lvl1pPr marL="164592" indent="-347472">
              <a:lnSpc>
                <a:spcPct val="120000"/>
              </a:lnSpc>
              <a:buNone/>
              <a:defRPr sz="2400">
                <a:solidFill>
                  <a:schemeClr val="bg1"/>
                </a:solidFill>
              </a:defRPr>
            </a:lvl1pPr>
          </a:lstStyle>
          <a:p>
            <a:pPr marL="164592" indent="-347472">
              <a:lnSpc>
                <a:spcPct val="120000"/>
              </a:lnSpc>
              <a:buNone/>
            </a:pPr>
            <a:r>
              <a:rPr lang="en-US" sz="2400" spc="-20" dirty="0" smtClean="0">
                <a:latin typeface="Arial"/>
                <a:cs typeface="Arial"/>
              </a:rPr>
              <a:t>“The objective of these institutes should be to apply existing knowledge directly and efficiently to all practical pursuits and professions in life and to extend </a:t>
            </a:r>
            <a:br>
              <a:rPr lang="en-US" sz="2400" spc="-20" dirty="0" smtClean="0">
                <a:latin typeface="Arial"/>
                <a:cs typeface="Arial"/>
              </a:rPr>
            </a:br>
            <a:r>
              <a:rPr lang="en-US" sz="2400" spc="-20" dirty="0" smtClean="0">
                <a:latin typeface="Arial"/>
                <a:cs typeface="Arial"/>
              </a:rPr>
              <a:t>the boundaries of our present knowledge in all possible practical directions.”</a:t>
            </a:r>
            <a:endParaRPr lang="en-US" sz="2400" spc="-20" dirty="0">
              <a:latin typeface="Arial"/>
              <a:cs typeface="Arial"/>
            </a:endParaRPr>
          </a:p>
        </p:txBody>
      </p:sp>
      <p:sp>
        <p:nvSpPr>
          <p:cNvPr id="13" name="Text Placeholder 10"/>
          <p:cNvSpPr>
            <a:spLocks noGrp="1"/>
          </p:cNvSpPr>
          <p:nvPr>
            <p:ph type="body" sz="quarter" idx="15" hasCustomPrompt="1"/>
          </p:nvPr>
        </p:nvSpPr>
        <p:spPr>
          <a:xfrm>
            <a:off x="2911642" y="3628389"/>
            <a:ext cx="8983580" cy="710999"/>
          </a:xfrm>
        </p:spPr>
        <p:txBody>
          <a:bodyPr>
            <a:normAutofit/>
          </a:bodyPr>
          <a:lstStyle>
            <a:lvl1pPr marL="3429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400">
                <a:solidFill>
                  <a:schemeClr val="bg1"/>
                </a:solidFill>
              </a:defRPr>
            </a:lvl1pPr>
          </a:lstStyle>
          <a:p>
            <a:pPr marL="342900" indent="-285750">
              <a:buNone/>
            </a:pPr>
            <a:r>
              <a:rPr lang="en-US" sz="2400" spc="-20" dirty="0" smtClean="0">
                <a:latin typeface="Arial"/>
                <a:cs typeface="Arial"/>
              </a:rPr>
              <a:t>“We need a university for the industrial classes in each state…”</a:t>
            </a:r>
          </a:p>
        </p:txBody>
      </p:sp>
      <p:sp>
        <p:nvSpPr>
          <p:cNvPr id="6" name="Picture Placeholder 5"/>
          <p:cNvSpPr>
            <a:spLocks noGrp="1"/>
          </p:cNvSpPr>
          <p:nvPr>
            <p:ph type="pic" sz="quarter" idx="11" hasCustomPrompt="1"/>
          </p:nvPr>
        </p:nvSpPr>
        <p:spPr>
          <a:xfrm>
            <a:off x="922338" y="-1"/>
            <a:ext cx="1917700" cy="4114800"/>
          </a:xfrm>
        </p:spPr>
        <p:txBody>
          <a:bodyPr vert="vert270" anchor="t">
            <a:normAutofit/>
          </a:bodyPr>
          <a:lstStyle>
            <a:lvl1pPr marL="0" indent="0">
              <a:lnSpc>
                <a:spcPct val="250000"/>
              </a:lnSpc>
              <a:spcBef>
                <a:spcPts val="3000"/>
              </a:spcBef>
              <a:buNone/>
              <a:defRPr sz="2400" baseline="0"/>
            </a:lvl1pPr>
          </a:lstStyle>
          <a:p>
            <a:r>
              <a:rPr lang="en-US" dirty="0" smtClean="0"/>
              <a:t>Click the icon to insert image.</a:t>
            </a:r>
            <a:endParaRPr lang="en-US" dirty="0"/>
          </a:p>
        </p:txBody>
      </p:sp>
    </p:spTree>
    <p:extLst>
      <p:ext uri="{BB962C8B-B14F-4D97-AF65-F5344CB8AC3E}">
        <p14:creationId xmlns:p14="http://schemas.microsoft.com/office/powerpoint/2010/main" val="3148307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Photo/3-Small-Photos">
    <p:spTree>
      <p:nvGrpSpPr>
        <p:cNvPr id="1" name=""/>
        <p:cNvGrpSpPr/>
        <p:nvPr/>
      </p:nvGrpSpPr>
      <p:grpSpPr>
        <a:xfrm>
          <a:off x="0" y="0"/>
          <a:ext cx="0" cy="0"/>
          <a:chOff x="0" y="0"/>
          <a:chExt cx="0" cy="0"/>
        </a:xfrm>
      </p:grpSpPr>
      <p:sp>
        <p:nvSpPr>
          <p:cNvPr id="4" name="Rectangle 3"/>
          <p:cNvSpPr/>
          <p:nvPr userDrawn="1"/>
        </p:nvSpPr>
        <p:spPr>
          <a:xfrm flipV="1">
            <a:off x="1034716" y="3430097"/>
            <a:ext cx="1012256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1034716" y="3430098"/>
            <a:ext cx="1012257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3" name="Picture Placeholder 2"/>
          <p:cNvSpPr>
            <a:spLocks noGrp="1"/>
          </p:cNvSpPr>
          <p:nvPr>
            <p:ph type="pic" sz="quarter" idx="13" hasCustomPrompt="1"/>
          </p:nvPr>
        </p:nvSpPr>
        <p:spPr>
          <a:xfrm>
            <a:off x="6477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
        <p:nvSpPr>
          <p:cNvPr id="12" name="Picture Placeholder 3"/>
          <p:cNvSpPr>
            <a:spLocks noGrp="1"/>
          </p:cNvSpPr>
          <p:nvPr>
            <p:ph type="pic" sz="quarter" idx="16"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8" name="Picture Placeholder 2"/>
          <p:cNvSpPr>
            <a:spLocks noGrp="1"/>
          </p:cNvSpPr>
          <p:nvPr>
            <p:ph type="pic" sz="quarter" idx="17" hasCustomPrompt="1"/>
          </p:nvPr>
        </p:nvSpPr>
        <p:spPr>
          <a:xfrm>
            <a:off x="44958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
        <p:nvSpPr>
          <p:cNvPr id="10" name="Picture Placeholder 2"/>
          <p:cNvSpPr>
            <a:spLocks noGrp="1"/>
          </p:cNvSpPr>
          <p:nvPr>
            <p:ph type="pic" sz="quarter" idx="18" hasCustomPrompt="1"/>
          </p:nvPr>
        </p:nvSpPr>
        <p:spPr>
          <a:xfrm>
            <a:off x="83439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Tree>
    <p:extLst>
      <p:ext uri="{BB962C8B-B14F-4D97-AF65-F5344CB8AC3E}">
        <p14:creationId xmlns:p14="http://schemas.microsoft.com/office/powerpoint/2010/main" val="1221278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14" name="Text Placeholder 9"/>
          <p:cNvSpPr>
            <a:spLocks noGrp="1"/>
          </p:cNvSpPr>
          <p:nvPr>
            <p:ph type="body" sz="quarter" idx="12" hasCustomPrompt="1"/>
          </p:nvPr>
        </p:nvSpPr>
        <p:spPr>
          <a:xfrm>
            <a:off x="-1" y="233109"/>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5" name="Chart Placeholder 12"/>
          <p:cNvSpPr>
            <a:spLocks noGrp="1"/>
          </p:cNvSpPr>
          <p:nvPr>
            <p:ph type="chart" sz="quarter" idx="10" hasCustomPrompt="1"/>
          </p:nvPr>
        </p:nvSpPr>
        <p:spPr>
          <a:xfrm>
            <a:off x="2682874" y="1449091"/>
            <a:ext cx="6826250" cy="4283075"/>
          </a:xfrm>
        </p:spPr>
        <p:txBody>
          <a:bodyPr/>
          <a:lstStyle>
            <a:lvl1pPr marL="0" indent="0" algn="ctr">
              <a:buNone/>
              <a:defRPr/>
            </a:lvl1pPr>
          </a:lstStyle>
          <a:p>
            <a:r>
              <a:rPr lang="en-US" dirty="0" smtClean="0"/>
              <a:t>Click the icon below to insert chart</a:t>
            </a:r>
            <a:endParaRPr lang="en-US" dirty="0"/>
          </a:p>
        </p:txBody>
      </p:sp>
    </p:spTree>
    <p:extLst>
      <p:ext uri="{BB962C8B-B14F-4D97-AF65-F5344CB8AC3E}">
        <p14:creationId xmlns:p14="http://schemas.microsoft.com/office/powerpoint/2010/main" val="36880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4" name="Text Placeholder 9"/>
          <p:cNvSpPr>
            <a:spLocks noGrp="1"/>
          </p:cNvSpPr>
          <p:nvPr>
            <p:ph type="body" sz="quarter" idx="12" hasCustomPrompt="1"/>
          </p:nvPr>
        </p:nvSpPr>
        <p:spPr>
          <a:xfrm>
            <a:off x="-1" y="233109"/>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8" name="Media Placeholder 7"/>
          <p:cNvSpPr>
            <a:spLocks noGrp="1"/>
          </p:cNvSpPr>
          <p:nvPr>
            <p:ph type="media" sz="quarter" idx="13" hasCustomPrompt="1"/>
          </p:nvPr>
        </p:nvSpPr>
        <p:spPr>
          <a:xfrm>
            <a:off x="2682875" y="1449090"/>
            <a:ext cx="6826250" cy="4283075"/>
          </a:xfrm>
        </p:spPr>
        <p:txBody>
          <a:bodyPr/>
          <a:lstStyle>
            <a:lvl1pPr marL="0" indent="0" algn="ctr">
              <a:buNone/>
              <a:defRPr/>
            </a:lvl1pPr>
          </a:lstStyle>
          <a:p>
            <a:r>
              <a:rPr lang="en-US" dirty="0" smtClean="0"/>
              <a:t>Click the icon below to insert video</a:t>
            </a:r>
            <a:endParaRPr lang="en-US" dirty="0"/>
          </a:p>
        </p:txBody>
      </p:sp>
    </p:spTree>
    <p:extLst>
      <p:ext uri="{BB962C8B-B14F-4D97-AF65-F5344CB8AC3E}">
        <p14:creationId xmlns:p14="http://schemas.microsoft.com/office/powerpoint/2010/main" val="3775750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mple Photo">
    <p:spTree>
      <p:nvGrpSpPr>
        <p:cNvPr id="1" name=""/>
        <p:cNvGrpSpPr/>
        <p:nvPr/>
      </p:nvGrpSpPr>
      <p:grpSpPr>
        <a:xfrm>
          <a:off x="0" y="0"/>
          <a:ext cx="0" cy="0"/>
          <a:chOff x="0" y="0"/>
          <a:chExt cx="0" cy="0"/>
        </a:xfrm>
      </p:grpSpPr>
      <p:sp>
        <p:nvSpPr>
          <p:cNvPr id="14" name="Text Placeholder 9"/>
          <p:cNvSpPr>
            <a:spLocks noGrp="1"/>
          </p:cNvSpPr>
          <p:nvPr>
            <p:ph type="body" sz="quarter" idx="12" hasCustomPrompt="1"/>
          </p:nvPr>
        </p:nvSpPr>
        <p:spPr>
          <a:xfrm>
            <a:off x="-1" y="233109"/>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5" name="Picture Placeholder 4"/>
          <p:cNvSpPr>
            <a:spLocks noGrp="1"/>
          </p:cNvSpPr>
          <p:nvPr>
            <p:ph type="pic" sz="quarter" idx="13" hasCustomPrompt="1"/>
          </p:nvPr>
        </p:nvSpPr>
        <p:spPr>
          <a:xfrm>
            <a:off x="2682875" y="1449091"/>
            <a:ext cx="6826249" cy="4283075"/>
          </a:xfrm>
        </p:spPr>
        <p:txBody>
          <a:bodyPr/>
          <a:lstStyle>
            <a:lvl1pPr marL="0" indent="0" algn="ctr">
              <a:buNone/>
              <a:defRPr/>
            </a:lvl1pPr>
          </a:lstStyle>
          <a:p>
            <a:r>
              <a:rPr lang="en-US" dirty="0" smtClean="0"/>
              <a:t>Click the icon below to insert picture</a:t>
            </a:r>
            <a:endParaRPr lang="en-US" dirty="0"/>
          </a:p>
        </p:txBody>
      </p:sp>
    </p:spTree>
    <p:extLst>
      <p:ext uri="{BB962C8B-B14F-4D97-AF65-F5344CB8AC3E}">
        <p14:creationId xmlns:p14="http://schemas.microsoft.com/office/powerpoint/2010/main" val="840648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Short/Photo/Paragraph">
    <p:spTree>
      <p:nvGrpSpPr>
        <p:cNvPr id="1" name=""/>
        <p:cNvGrpSpPr/>
        <p:nvPr/>
      </p:nvGrpSpPr>
      <p:grpSpPr>
        <a:xfrm>
          <a:off x="0" y="0"/>
          <a:ext cx="0" cy="0"/>
          <a:chOff x="0" y="0"/>
          <a:chExt cx="0" cy="0"/>
        </a:xfrm>
      </p:grpSpPr>
      <p:sp>
        <p:nvSpPr>
          <p:cNvPr id="4" name="Rectangle 3"/>
          <p:cNvSpPr/>
          <p:nvPr userDrawn="1"/>
        </p:nvSpPr>
        <p:spPr>
          <a:xfrm flipV="1">
            <a:off x="4020421" y="3430093"/>
            <a:ext cx="415115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4020422" y="3430094"/>
            <a:ext cx="4151158"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8"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Tree>
    <p:extLst>
      <p:ext uri="{BB962C8B-B14F-4D97-AF65-F5344CB8AC3E}">
        <p14:creationId xmlns:p14="http://schemas.microsoft.com/office/powerpoint/2010/main" val="854436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Med/Photo/Paragraph">
    <p:spTree>
      <p:nvGrpSpPr>
        <p:cNvPr id="1" name=""/>
        <p:cNvGrpSpPr/>
        <p:nvPr/>
      </p:nvGrpSpPr>
      <p:grpSpPr>
        <a:xfrm>
          <a:off x="0" y="0"/>
          <a:ext cx="0" cy="0"/>
          <a:chOff x="0" y="0"/>
          <a:chExt cx="0" cy="0"/>
        </a:xfrm>
      </p:grpSpPr>
      <p:sp>
        <p:nvSpPr>
          <p:cNvPr id="4" name="Rectangle 3"/>
          <p:cNvSpPr/>
          <p:nvPr userDrawn="1"/>
        </p:nvSpPr>
        <p:spPr>
          <a:xfrm flipV="1">
            <a:off x="2638926" y="3430099"/>
            <a:ext cx="691414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2638926" y="3430100"/>
            <a:ext cx="691415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0"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Tree>
    <p:extLst>
      <p:ext uri="{BB962C8B-B14F-4D97-AF65-F5344CB8AC3E}">
        <p14:creationId xmlns:p14="http://schemas.microsoft.com/office/powerpoint/2010/main" val="2060574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Long/Photo/Paragraph">
    <p:spTree>
      <p:nvGrpSpPr>
        <p:cNvPr id="1" name=""/>
        <p:cNvGrpSpPr/>
        <p:nvPr/>
      </p:nvGrpSpPr>
      <p:grpSpPr>
        <a:xfrm>
          <a:off x="0" y="0"/>
          <a:ext cx="0" cy="0"/>
          <a:chOff x="0" y="0"/>
          <a:chExt cx="0" cy="0"/>
        </a:xfrm>
      </p:grpSpPr>
      <p:sp>
        <p:nvSpPr>
          <p:cNvPr id="4" name="Rectangle 3"/>
          <p:cNvSpPr/>
          <p:nvPr userDrawn="1"/>
        </p:nvSpPr>
        <p:spPr>
          <a:xfrm flipV="1">
            <a:off x="1034716" y="3430100"/>
            <a:ext cx="1012256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6" name="Text Placeholder 5"/>
          <p:cNvSpPr>
            <a:spLocks noGrp="1"/>
          </p:cNvSpPr>
          <p:nvPr>
            <p:ph type="body" sz="quarter" idx="10" hasCustomPrompt="1"/>
          </p:nvPr>
        </p:nvSpPr>
        <p:spPr>
          <a:xfrm>
            <a:off x="1034716" y="3430101"/>
            <a:ext cx="1012257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0"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Tree>
    <p:extLst>
      <p:ext uri="{BB962C8B-B14F-4D97-AF65-F5344CB8AC3E}">
        <p14:creationId xmlns:p14="http://schemas.microsoft.com/office/powerpoint/2010/main" val="3026428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Photo/4Boxe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a:solidFill>
                  <a:schemeClr val="tx1"/>
                </a:solidFill>
                <a:latin typeface="Georgia" panose="02040502050405020303" pitchFamily="18" charset="0"/>
              </a:defRPr>
            </a:lvl1pPr>
          </a:lstStyle>
          <a:p>
            <a:pPr lvl="0"/>
            <a:r>
              <a:rPr lang="en-US" dirty="0" smtClean="0"/>
              <a:t>Measuring Success</a:t>
            </a:r>
            <a:endParaRPr lang="en-US" dirty="0"/>
          </a:p>
        </p:txBody>
      </p:sp>
      <p:sp>
        <p:nvSpPr>
          <p:cNvPr id="9" name="Text Placeholder 8"/>
          <p:cNvSpPr>
            <a:spLocks noGrp="1"/>
          </p:cNvSpPr>
          <p:nvPr>
            <p:ph type="body" sz="quarter" idx="12" hasCustomPrompt="1"/>
          </p:nvPr>
        </p:nvSpPr>
        <p:spPr>
          <a:xfrm>
            <a:off x="-1" y="3457409"/>
            <a:ext cx="12191999" cy="408739"/>
          </a:xfrm>
        </p:spPr>
        <p:txBody>
          <a:bodyPr>
            <a:noAutofit/>
          </a:bodyPr>
          <a:lstStyle>
            <a:lvl1pPr marL="0" indent="0" algn="ctr">
              <a:buNone/>
              <a:defRPr sz="3200" baseline="0"/>
            </a:lvl1pPr>
          </a:lstStyle>
          <a:p>
            <a:pPr lvl="0"/>
            <a:r>
              <a:rPr lang="en-US" dirty="0" smtClean="0"/>
              <a:t>How Do We Measure Success for an Academic Unit?</a:t>
            </a:r>
            <a:endParaRPr lang="en-US" dirty="0"/>
          </a:p>
        </p:txBody>
      </p:sp>
      <p:grpSp>
        <p:nvGrpSpPr>
          <p:cNvPr id="15" name="Group 14"/>
          <p:cNvGrpSpPr/>
          <p:nvPr userDrawn="1"/>
        </p:nvGrpSpPr>
        <p:grpSpPr>
          <a:xfrm>
            <a:off x="813809" y="4331148"/>
            <a:ext cx="10564382" cy="1033941"/>
            <a:chOff x="757317" y="4331148"/>
            <a:chExt cx="10564382" cy="1033941"/>
          </a:xfrm>
        </p:grpSpPr>
        <p:sp>
          <p:nvSpPr>
            <p:cNvPr id="10" name="Rectangle 9"/>
            <p:cNvSpPr/>
            <p:nvPr userDrawn="1"/>
          </p:nvSpPr>
          <p:spPr>
            <a:xfrm flipV="1">
              <a:off x="757317"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Rectangle 10"/>
            <p:cNvSpPr/>
            <p:nvPr userDrawn="1"/>
          </p:nvSpPr>
          <p:spPr>
            <a:xfrm flipV="1">
              <a:off x="3624865"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2" name="Rectangle 11"/>
            <p:cNvSpPr/>
            <p:nvPr userDrawn="1"/>
          </p:nvSpPr>
          <p:spPr>
            <a:xfrm flipV="1">
              <a:off x="6492413"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3" name="Rectangle 12"/>
            <p:cNvSpPr/>
            <p:nvPr userDrawn="1"/>
          </p:nvSpPr>
          <p:spPr>
            <a:xfrm flipV="1">
              <a:off x="9359960"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17" name="Text Placeholder 16"/>
          <p:cNvSpPr>
            <a:spLocks noGrp="1"/>
          </p:cNvSpPr>
          <p:nvPr>
            <p:ph type="body" sz="quarter" idx="13" hasCustomPrompt="1"/>
          </p:nvPr>
        </p:nvSpPr>
        <p:spPr>
          <a:xfrm>
            <a:off x="968384"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8" name="Text Placeholder 16"/>
          <p:cNvSpPr>
            <a:spLocks noGrp="1"/>
          </p:cNvSpPr>
          <p:nvPr>
            <p:ph type="body" sz="quarter" idx="14" hasCustomPrompt="1"/>
          </p:nvPr>
        </p:nvSpPr>
        <p:spPr>
          <a:xfrm>
            <a:off x="3835932"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9" name="Text Placeholder 16"/>
          <p:cNvSpPr>
            <a:spLocks noGrp="1"/>
          </p:cNvSpPr>
          <p:nvPr>
            <p:ph type="body" sz="quarter" idx="15" hasCustomPrompt="1"/>
          </p:nvPr>
        </p:nvSpPr>
        <p:spPr>
          <a:xfrm>
            <a:off x="6703480" y="4502145"/>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20" name="Text Placeholder 16"/>
          <p:cNvSpPr>
            <a:spLocks noGrp="1"/>
          </p:cNvSpPr>
          <p:nvPr>
            <p:ph type="body" sz="quarter" idx="16" hasCustomPrompt="1"/>
          </p:nvPr>
        </p:nvSpPr>
        <p:spPr>
          <a:xfrm>
            <a:off x="9571027"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6"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3264961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Subtitle/Photo/4Boxe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3081597"/>
            <a:ext cx="12191999" cy="777624"/>
          </a:xfrm>
        </p:spPr>
        <p:txBody>
          <a:bodyPr>
            <a:normAutofit/>
          </a:bodyPr>
          <a:lstStyle>
            <a:lvl1pPr marL="0" indent="0" algn="ctr">
              <a:buNone/>
              <a:defRPr sz="4800" b="1">
                <a:solidFill>
                  <a:schemeClr val="bg1"/>
                </a:solidFill>
                <a:latin typeface="Georgia" panose="02040502050405020303" pitchFamily="18" charset="0"/>
              </a:defRPr>
            </a:lvl1pPr>
          </a:lstStyle>
          <a:p>
            <a:pPr lvl="0"/>
            <a:r>
              <a:rPr lang="en-US" dirty="0" smtClean="0"/>
              <a:t>Measuring Success</a:t>
            </a:r>
            <a:endParaRPr lang="en-US" dirty="0"/>
          </a:p>
        </p:txBody>
      </p:sp>
      <p:sp>
        <p:nvSpPr>
          <p:cNvPr id="7" name="Down Arrow 6"/>
          <p:cNvSpPr/>
          <p:nvPr userDrawn="1"/>
        </p:nvSpPr>
        <p:spPr>
          <a:xfrm>
            <a:off x="5959642" y="1928851"/>
            <a:ext cx="272716" cy="550578"/>
          </a:xfrm>
          <a:prstGeom prst="downArrow">
            <a:avLst/>
          </a:prstGeom>
          <a:solidFill>
            <a:srgbClr val="5B9BD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hasCustomPrompt="1"/>
          </p:nvPr>
        </p:nvSpPr>
        <p:spPr>
          <a:xfrm>
            <a:off x="-1" y="4340809"/>
            <a:ext cx="12191999" cy="408739"/>
          </a:xfrm>
        </p:spPr>
        <p:txBody>
          <a:bodyPr>
            <a:normAutofit/>
          </a:bodyPr>
          <a:lstStyle>
            <a:lvl1pPr marL="0" indent="0" algn="ctr">
              <a:buNone/>
              <a:defRPr sz="2400" baseline="0"/>
            </a:lvl1pPr>
          </a:lstStyle>
          <a:p>
            <a:pPr lvl="0"/>
            <a:r>
              <a:rPr lang="en-US" dirty="0" smtClean="0"/>
              <a:t>How Do We Measure Success for an Academic Unit?</a:t>
            </a:r>
            <a:endParaRPr lang="en-US" dirty="0"/>
          </a:p>
        </p:txBody>
      </p:sp>
      <p:grpSp>
        <p:nvGrpSpPr>
          <p:cNvPr id="15" name="Group 14"/>
          <p:cNvGrpSpPr/>
          <p:nvPr userDrawn="1"/>
        </p:nvGrpSpPr>
        <p:grpSpPr>
          <a:xfrm>
            <a:off x="813809" y="5214548"/>
            <a:ext cx="10564382" cy="1033941"/>
            <a:chOff x="757317" y="4331148"/>
            <a:chExt cx="10564382" cy="1033941"/>
          </a:xfrm>
        </p:grpSpPr>
        <p:sp>
          <p:nvSpPr>
            <p:cNvPr id="10" name="Rectangle 9"/>
            <p:cNvSpPr/>
            <p:nvPr userDrawn="1"/>
          </p:nvSpPr>
          <p:spPr>
            <a:xfrm flipV="1">
              <a:off x="757317"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Rectangle 10"/>
            <p:cNvSpPr/>
            <p:nvPr userDrawn="1"/>
          </p:nvSpPr>
          <p:spPr>
            <a:xfrm flipV="1">
              <a:off x="3624865"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2" name="Rectangle 11"/>
            <p:cNvSpPr/>
            <p:nvPr userDrawn="1"/>
          </p:nvSpPr>
          <p:spPr>
            <a:xfrm flipV="1">
              <a:off x="6492413"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3" name="Rectangle 12"/>
            <p:cNvSpPr/>
            <p:nvPr userDrawn="1"/>
          </p:nvSpPr>
          <p:spPr>
            <a:xfrm flipV="1">
              <a:off x="9359960" y="43311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17" name="Text Placeholder 16"/>
          <p:cNvSpPr>
            <a:spLocks noGrp="1"/>
          </p:cNvSpPr>
          <p:nvPr>
            <p:ph type="body" sz="quarter" idx="13" hasCustomPrompt="1"/>
          </p:nvPr>
        </p:nvSpPr>
        <p:spPr>
          <a:xfrm>
            <a:off x="968384" y="53830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8" name="Text Placeholder 16"/>
          <p:cNvSpPr>
            <a:spLocks noGrp="1"/>
          </p:cNvSpPr>
          <p:nvPr>
            <p:ph type="body" sz="quarter" idx="14" hasCustomPrompt="1"/>
          </p:nvPr>
        </p:nvSpPr>
        <p:spPr>
          <a:xfrm>
            <a:off x="3835932" y="53830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9" name="Text Placeholder 16"/>
          <p:cNvSpPr>
            <a:spLocks noGrp="1"/>
          </p:cNvSpPr>
          <p:nvPr>
            <p:ph type="body" sz="quarter" idx="15" hasCustomPrompt="1"/>
          </p:nvPr>
        </p:nvSpPr>
        <p:spPr>
          <a:xfrm>
            <a:off x="6703480" y="5385545"/>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20" name="Text Placeholder 16"/>
          <p:cNvSpPr>
            <a:spLocks noGrp="1"/>
          </p:cNvSpPr>
          <p:nvPr>
            <p:ph type="body" sz="quarter" idx="16" hasCustomPrompt="1"/>
          </p:nvPr>
        </p:nvSpPr>
        <p:spPr>
          <a:xfrm>
            <a:off x="9571027" y="53830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Tree>
    <p:extLst>
      <p:ext uri="{BB962C8B-B14F-4D97-AF65-F5344CB8AC3E}">
        <p14:creationId xmlns:p14="http://schemas.microsoft.com/office/powerpoint/2010/main" val="3805291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Subtitle/Photo/3Boxes">
    <p:spTree>
      <p:nvGrpSpPr>
        <p:cNvPr id="1" name=""/>
        <p:cNvGrpSpPr/>
        <p:nvPr/>
      </p:nvGrpSpPr>
      <p:grpSpPr>
        <a:xfrm>
          <a:off x="0" y="0"/>
          <a:ext cx="0" cy="0"/>
          <a:chOff x="0" y="0"/>
          <a:chExt cx="0" cy="0"/>
        </a:xfrm>
      </p:grpSpPr>
      <p:sp>
        <p:nvSpPr>
          <p:cNvPr id="14" name="Text Placeholder 4"/>
          <p:cNvSpPr>
            <a:spLocks noGrp="1"/>
          </p:cNvSpPr>
          <p:nvPr>
            <p:ph type="body" sz="quarter" idx="11" hasCustomPrompt="1"/>
          </p:nvPr>
        </p:nvSpPr>
        <p:spPr>
          <a:xfrm>
            <a:off x="0" y="3081597"/>
            <a:ext cx="12191999" cy="777624"/>
          </a:xfrm>
        </p:spPr>
        <p:txBody>
          <a:bodyPr>
            <a:normAutofit/>
          </a:bodyPr>
          <a:lstStyle>
            <a:lvl1pPr marL="0" indent="0" algn="ctr">
              <a:buNone/>
              <a:defRPr sz="4800" b="1">
                <a:solidFill>
                  <a:schemeClr val="bg1"/>
                </a:solidFill>
                <a:latin typeface="Georgia" panose="02040502050405020303" pitchFamily="18" charset="0"/>
              </a:defRPr>
            </a:lvl1pPr>
          </a:lstStyle>
          <a:p>
            <a:pPr lvl="0"/>
            <a:r>
              <a:rPr lang="en-US" dirty="0" smtClean="0"/>
              <a:t>Measuring Success</a:t>
            </a:r>
            <a:endParaRPr lang="en-US" dirty="0"/>
          </a:p>
        </p:txBody>
      </p:sp>
      <p:sp>
        <p:nvSpPr>
          <p:cNvPr id="16" name="Down Arrow 15"/>
          <p:cNvSpPr/>
          <p:nvPr userDrawn="1"/>
        </p:nvSpPr>
        <p:spPr>
          <a:xfrm>
            <a:off x="5959642" y="1928851"/>
            <a:ext cx="272716" cy="550578"/>
          </a:xfrm>
          <a:prstGeom prst="downArrow">
            <a:avLst/>
          </a:prstGeom>
          <a:solidFill>
            <a:srgbClr val="5B9BD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2" hasCustomPrompt="1"/>
          </p:nvPr>
        </p:nvSpPr>
        <p:spPr>
          <a:xfrm>
            <a:off x="-1" y="4340809"/>
            <a:ext cx="12191999" cy="408739"/>
          </a:xfrm>
        </p:spPr>
        <p:txBody>
          <a:bodyPr>
            <a:normAutofit/>
          </a:bodyPr>
          <a:lstStyle>
            <a:lvl1pPr marL="0" indent="0" algn="ctr">
              <a:buNone/>
              <a:defRPr sz="2400" baseline="0"/>
            </a:lvl1pPr>
          </a:lstStyle>
          <a:p>
            <a:pPr lvl="0"/>
            <a:r>
              <a:rPr lang="en-US" dirty="0" smtClean="0"/>
              <a:t>How Do We Measure Success for an Academic Unit?</a:t>
            </a:r>
            <a:endParaRPr lang="en-US" dirty="0"/>
          </a:p>
        </p:txBody>
      </p:sp>
      <p:grpSp>
        <p:nvGrpSpPr>
          <p:cNvPr id="2" name="Group 1"/>
          <p:cNvGrpSpPr/>
          <p:nvPr userDrawn="1"/>
        </p:nvGrpSpPr>
        <p:grpSpPr>
          <a:xfrm>
            <a:off x="2247583" y="5214548"/>
            <a:ext cx="7696835" cy="1033941"/>
            <a:chOff x="813809" y="5214548"/>
            <a:chExt cx="7696835" cy="1033941"/>
          </a:xfrm>
        </p:grpSpPr>
        <p:sp>
          <p:nvSpPr>
            <p:cNvPr id="22" name="Rectangle 21"/>
            <p:cNvSpPr/>
            <p:nvPr userDrawn="1"/>
          </p:nvSpPr>
          <p:spPr>
            <a:xfrm flipV="1">
              <a:off x="813809" y="52145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23" name="Rectangle 22"/>
            <p:cNvSpPr/>
            <p:nvPr userDrawn="1"/>
          </p:nvSpPr>
          <p:spPr>
            <a:xfrm flipV="1">
              <a:off x="3681357" y="52145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24" name="Rectangle 23"/>
            <p:cNvSpPr/>
            <p:nvPr userDrawn="1"/>
          </p:nvSpPr>
          <p:spPr>
            <a:xfrm flipV="1">
              <a:off x="6548905" y="52145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26" name="Text Placeholder 16"/>
          <p:cNvSpPr>
            <a:spLocks noGrp="1"/>
          </p:cNvSpPr>
          <p:nvPr userDrawn="1">
            <p:ph type="body" sz="quarter" idx="13" hasCustomPrompt="1"/>
          </p:nvPr>
        </p:nvSpPr>
        <p:spPr>
          <a:xfrm>
            <a:off x="2386475" y="53830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27" name="Text Placeholder 16"/>
          <p:cNvSpPr>
            <a:spLocks noGrp="1"/>
          </p:cNvSpPr>
          <p:nvPr userDrawn="1">
            <p:ph type="body" sz="quarter" idx="14" hasCustomPrompt="1"/>
          </p:nvPr>
        </p:nvSpPr>
        <p:spPr>
          <a:xfrm>
            <a:off x="5254023" y="53830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28" name="Text Placeholder 16"/>
          <p:cNvSpPr>
            <a:spLocks noGrp="1"/>
          </p:cNvSpPr>
          <p:nvPr userDrawn="1">
            <p:ph type="body" sz="quarter" idx="15" hasCustomPrompt="1"/>
          </p:nvPr>
        </p:nvSpPr>
        <p:spPr>
          <a:xfrm>
            <a:off x="8121571" y="5385545"/>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Tree>
    <p:extLst>
      <p:ext uri="{BB962C8B-B14F-4D97-AF65-F5344CB8AC3E}">
        <p14:creationId xmlns:p14="http://schemas.microsoft.com/office/powerpoint/2010/main" val="497424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Subtitle/Photo/2Boxes">
    <p:spTree>
      <p:nvGrpSpPr>
        <p:cNvPr id="1" name=""/>
        <p:cNvGrpSpPr/>
        <p:nvPr/>
      </p:nvGrpSpPr>
      <p:grpSpPr>
        <a:xfrm>
          <a:off x="0" y="0"/>
          <a:ext cx="0" cy="0"/>
          <a:chOff x="0" y="0"/>
          <a:chExt cx="0" cy="0"/>
        </a:xfrm>
      </p:grpSpPr>
      <p:sp>
        <p:nvSpPr>
          <p:cNvPr id="28" name="Text Placeholder 4"/>
          <p:cNvSpPr>
            <a:spLocks noGrp="1"/>
          </p:cNvSpPr>
          <p:nvPr>
            <p:ph type="body" sz="quarter" idx="11" hasCustomPrompt="1"/>
          </p:nvPr>
        </p:nvSpPr>
        <p:spPr>
          <a:xfrm>
            <a:off x="0" y="3081597"/>
            <a:ext cx="12191999" cy="777624"/>
          </a:xfrm>
        </p:spPr>
        <p:txBody>
          <a:bodyPr>
            <a:normAutofit/>
          </a:bodyPr>
          <a:lstStyle>
            <a:lvl1pPr marL="0" indent="0" algn="ctr">
              <a:buNone/>
              <a:defRPr sz="4800" b="1">
                <a:solidFill>
                  <a:schemeClr val="bg1"/>
                </a:solidFill>
                <a:latin typeface="Georgia" panose="02040502050405020303" pitchFamily="18" charset="0"/>
              </a:defRPr>
            </a:lvl1pPr>
          </a:lstStyle>
          <a:p>
            <a:pPr lvl="0"/>
            <a:r>
              <a:rPr lang="en-US" dirty="0" smtClean="0"/>
              <a:t>Measuring Success</a:t>
            </a:r>
            <a:endParaRPr lang="en-US" dirty="0"/>
          </a:p>
        </p:txBody>
      </p:sp>
      <p:sp>
        <p:nvSpPr>
          <p:cNvPr id="29" name="Down Arrow 28"/>
          <p:cNvSpPr/>
          <p:nvPr userDrawn="1"/>
        </p:nvSpPr>
        <p:spPr>
          <a:xfrm>
            <a:off x="5959642" y="1928851"/>
            <a:ext cx="272716" cy="550578"/>
          </a:xfrm>
          <a:prstGeom prst="downArrow">
            <a:avLst/>
          </a:prstGeom>
          <a:solidFill>
            <a:srgbClr val="5B9BD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8"/>
          <p:cNvSpPr>
            <a:spLocks noGrp="1"/>
          </p:cNvSpPr>
          <p:nvPr>
            <p:ph type="body" sz="quarter" idx="12" hasCustomPrompt="1"/>
          </p:nvPr>
        </p:nvSpPr>
        <p:spPr>
          <a:xfrm>
            <a:off x="-1" y="4340809"/>
            <a:ext cx="12191999" cy="408739"/>
          </a:xfrm>
        </p:spPr>
        <p:txBody>
          <a:bodyPr>
            <a:normAutofit/>
          </a:bodyPr>
          <a:lstStyle>
            <a:lvl1pPr marL="0" indent="0" algn="ctr">
              <a:buNone/>
              <a:defRPr sz="2400" baseline="0"/>
            </a:lvl1pPr>
          </a:lstStyle>
          <a:p>
            <a:pPr lvl="0"/>
            <a:r>
              <a:rPr lang="en-US" dirty="0" smtClean="0"/>
              <a:t>How Do We Measure Success for an Academic Unit?</a:t>
            </a:r>
            <a:endParaRPr lang="en-US" dirty="0"/>
          </a:p>
        </p:txBody>
      </p:sp>
      <p:grpSp>
        <p:nvGrpSpPr>
          <p:cNvPr id="2" name="Group 1"/>
          <p:cNvGrpSpPr/>
          <p:nvPr userDrawn="1"/>
        </p:nvGrpSpPr>
        <p:grpSpPr>
          <a:xfrm>
            <a:off x="3681357" y="5214548"/>
            <a:ext cx="4829287" cy="1033941"/>
            <a:chOff x="813809" y="5214548"/>
            <a:chExt cx="4829287" cy="1033941"/>
          </a:xfrm>
        </p:grpSpPr>
        <p:sp>
          <p:nvSpPr>
            <p:cNvPr id="32" name="Rectangle 31"/>
            <p:cNvSpPr/>
            <p:nvPr userDrawn="1"/>
          </p:nvSpPr>
          <p:spPr>
            <a:xfrm flipV="1">
              <a:off x="813809" y="52145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33" name="Rectangle 32"/>
            <p:cNvSpPr/>
            <p:nvPr userDrawn="1"/>
          </p:nvSpPr>
          <p:spPr>
            <a:xfrm flipV="1">
              <a:off x="3681357" y="5214548"/>
              <a:ext cx="1961739" cy="103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36" name="Text Placeholder 16"/>
          <p:cNvSpPr>
            <a:spLocks noGrp="1"/>
          </p:cNvSpPr>
          <p:nvPr userDrawn="1">
            <p:ph type="body" sz="quarter" idx="13" hasCustomPrompt="1"/>
          </p:nvPr>
        </p:nvSpPr>
        <p:spPr>
          <a:xfrm>
            <a:off x="3835575" y="53830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37" name="Text Placeholder 16"/>
          <p:cNvSpPr>
            <a:spLocks noGrp="1"/>
          </p:cNvSpPr>
          <p:nvPr userDrawn="1">
            <p:ph type="body" sz="quarter" idx="14" hasCustomPrompt="1"/>
          </p:nvPr>
        </p:nvSpPr>
        <p:spPr>
          <a:xfrm>
            <a:off x="6703123" y="53830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Tree>
    <p:extLst>
      <p:ext uri="{BB962C8B-B14F-4D97-AF65-F5344CB8AC3E}">
        <p14:creationId xmlns:p14="http://schemas.microsoft.com/office/powerpoint/2010/main" val="351028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Text Placeholder 3"/>
          <p:cNvSpPr>
            <a:spLocks noGrp="1"/>
          </p:cNvSpPr>
          <p:nvPr>
            <p:ph type="body" sz="quarter" idx="12" hasCustomPrompt="1"/>
          </p:nvPr>
        </p:nvSpPr>
        <p:spPr>
          <a:xfrm>
            <a:off x="628650" y="3045418"/>
            <a:ext cx="10934700" cy="33010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Tree>
    <p:extLst>
      <p:ext uri="{BB962C8B-B14F-4D97-AF65-F5344CB8AC3E}">
        <p14:creationId xmlns:p14="http://schemas.microsoft.com/office/powerpoint/2010/main" val="45590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3-Small-Photos">
    <p:spTree>
      <p:nvGrpSpPr>
        <p:cNvPr id="1" name=""/>
        <p:cNvGrpSpPr/>
        <p:nvPr/>
      </p:nvGrpSpPr>
      <p:grpSpPr>
        <a:xfrm>
          <a:off x="0" y="0"/>
          <a:ext cx="0" cy="0"/>
          <a:chOff x="0" y="0"/>
          <a:chExt cx="0" cy="0"/>
        </a:xfrm>
      </p:grpSpPr>
      <p:sp>
        <p:nvSpPr>
          <p:cNvPr id="8" name="Rectangle 7"/>
          <p:cNvSpPr/>
          <p:nvPr userDrawn="1"/>
        </p:nvSpPr>
        <p:spPr>
          <a:xfrm flipV="1">
            <a:off x="1034716" y="3430097"/>
            <a:ext cx="1012256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0" name="Text Placeholder 5"/>
          <p:cNvSpPr>
            <a:spLocks noGrp="1"/>
          </p:cNvSpPr>
          <p:nvPr>
            <p:ph type="body" sz="quarter" idx="10" hasCustomPrompt="1"/>
          </p:nvPr>
        </p:nvSpPr>
        <p:spPr>
          <a:xfrm>
            <a:off x="1034716" y="3430098"/>
            <a:ext cx="1012257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3" name="Picture Placeholder 2"/>
          <p:cNvSpPr>
            <a:spLocks noGrp="1"/>
          </p:cNvSpPr>
          <p:nvPr>
            <p:ph type="pic" sz="quarter" idx="13" hasCustomPrompt="1"/>
          </p:nvPr>
        </p:nvSpPr>
        <p:spPr>
          <a:xfrm>
            <a:off x="6477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
        <p:nvSpPr>
          <p:cNvPr id="14" name="Picture Placeholder 2"/>
          <p:cNvSpPr>
            <a:spLocks noGrp="1"/>
          </p:cNvSpPr>
          <p:nvPr>
            <p:ph type="pic" sz="quarter" idx="17" hasCustomPrompt="1"/>
          </p:nvPr>
        </p:nvSpPr>
        <p:spPr>
          <a:xfrm>
            <a:off x="44958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
        <p:nvSpPr>
          <p:cNvPr id="15" name="Picture Placeholder 2"/>
          <p:cNvSpPr>
            <a:spLocks noGrp="1"/>
          </p:cNvSpPr>
          <p:nvPr>
            <p:ph type="pic" sz="quarter" idx="18" hasCustomPrompt="1"/>
          </p:nvPr>
        </p:nvSpPr>
        <p:spPr>
          <a:xfrm>
            <a:off x="8343900" y="4138721"/>
            <a:ext cx="3200400" cy="1812630"/>
          </a:xfrm>
        </p:spPr>
        <p:txBody>
          <a:bodyPr>
            <a:normAutofit/>
          </a:bodyPr>
          <a:lstStyle>
            <a:lvl1pPr marL="0" indent="0" algn="ctr">
              <a:lnSpc>
                <a:spcPct val="250000"/>
              </a:lnSpc>
              <a:buNone/>
              <a:defRPr sz="2000"/>
            </a:lvl1pPr>
          </a:lstStyle>
          <a:p>
            <a:r>
              <a:rPr lang="en-US" dirty="0" smtClean="0"/>
              <a:t>Click icon to insert image</a:t>
            </a:r>
            <a:endParaRPr lang="en-US" dirty="0"/>
          </a:p>
        </p:txBody>
      </p:sp>
    </p:spTree>
    <p:extLst>
      <p:ext uri="{BB962C8B-B14F-4D97-AF65-F5344CB8AC3E}">
        <p14:creationId xmlns:p14="http://schemas.microsoft.com/office/powerpoint/2010/main" val="2845409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4"/>
          <p:cNvSpPr>
            <a:spLocks noGrp="1"/>
          </p:cNvSpPr>
          <p:nvPr>
            <p:ph type="chart" sz="quarter" idx="14" hasCustomPrompt="1"/>
          </p:nvPr>
        </p:nvSpPr>
        <p:spPr>
          <a:xfrm>
            <a:off x="2682876" y="2928887"/>
            <a:ext cx="6826247" cy="3539732"/>
          </a:xfrm>
        </p:spPr>
        <p:txBody>
          <a:bodyPr/>
          <a:lstStyle>
            <a:lvl1pPr marL="0" indent="0" algn="ctr">
              <a:buNone/>
              <a:defRPr baseline="0"/>
            </a:lvl1pPr>
          </a:lstStyle>
          <a:p>
            <a:r>
              <a:rPr lang="en-US" dirty="0" smtClean="0"/>
              <a:t>Click the icon below to insert chart</a:t>
            </a:r>
            <a:endParaRPr lang="en-US" dirty="0"/>
          </a:p>
        </p:txBody>
      </p:sp>
    </p:spTree>
    <p:extLst>
      <p:ext uri="{BB962C8B-B14F-4D97-AF65-F5344CB8AC3E}">
        <p14:creationId xmlns:p14="http://schemas.microsoft.com/office/powerpoint/2010/main" val="1885525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p:cNvSpPr>
            <a:spLocks noGrp="1"/>
          </p:cNvSpPr>
          <p:nvPr>
            <p:ph type="media" sz="quarter" idx="10" hasCustomPrompt="1"/>
          </p:nvPr>
        </p:nvSpPr>
        <p:spPr>
          <a:xfrm>
            <a:off x="2682877" y="2928887"/>
            <a:ext cx="6826246" cy="3539731"/>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Click the icon below to insert video</a:t>
            </a:r>
          </a:p>
        </p:txBody>
      </p:sp>
    </p:spTree>
    <p:extLst>
      <p:ext uri="{BB962C8B-B14F-4D97-AF65-F5344CB8AC3E}">
        <p14:creationId xmlns:p14="http://schemas.microsoft.com/office/powerpoint/2010/main" val="2871509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mpl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682877" y="2928887"/>
            <a:ext cx="6826245" cy="353973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Click the icon below to insert picture</a:t>
            </a:r>
          </a:p>
        </p:txBody>
      </p:sp>
    </p:spTree>
    <p:extLst>
      <p:ext uri="{BB962C8B-B14F-4D97-AF65-F5344CB8AC3E}">
        <p14:creationId xmlns:p14="http://schemas.microsoft.com/office/powerpoint/2010/main" val="75877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Short/Photo/Paragraph">
    <p:spTree>
      <p:nvGrpSpPr>
        <p:cNvPr id="1" name=""/>
        <p:cNvGrpSpPr/>
        <p:nvPr/>
      </p:nvGrpSpPr>
      <p:grpSpPr>
        <a:xfrm>
          <a:off x="0" y="0"/>
          <a:ext cx="0" cy="0"/>
          <a:chOff x="0" y="0"/>
          <a:chExt cx="0" cy="0"/>
        </a:xfrm>
      </p:grpSpPr>
      <p:sp>
        <p:nvSpPr>
          <p:cNvPr id="12"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1"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white here</a:t>
            </a:r>
            <a:endParaRPr lang="en-US" dirty="0"/>
          </a:p>
        </p:txBody>
      </p:sp>
      <p:sp>
        <p:nvSpPr>
          <p:cNvPr id="7" name="Rectangle 6"/>
          <p:cNvSpPr/>
          <p:nvPr userDrawn="1"/>
        </p:nvSpPr>
        <p:spPr>
          <a:xfrm flipV="1">
            <a:off x="4020421" y="3430093"/>
            <a:ext cx="415115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0" name="Text Placeholder 5"/>
          <p:cNvSpPr>
            <a:spLocks noGrp="1"/>
          </p:cNvSpPr>
          <p:nvPr>
            <p:ph type="body" sz="quarter" idx="10" hasCustomPrompt="1"/>
          </p:nvPr>
        </p:nvSpPr>
        <p:spPr>
          <a:xfrm>
            <a:off x="4020422" y="3430094"/>
            <a:ext cx="4151158"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3"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Tree>
    <p:extLst>
      <p:ext uri="{BB962C8B-B14F-4D97-AF65-F5344CB8AC3E}">
        <p14:creationId xmlns:p14="http://schemas.microsoft.com/office/powerpoint/2010/main" val="92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Med/Photo/Paragraph">
    <p:spTree>
      <p:nvGrpSpPr>
        <p:cNvPr id="1" name=""/>
        <p:cNvGrpSpPr/>
        <p:nvPr/>
      </p:nvGrpSpPr>
      <p:grpSpPr>
        <a:xfrm>
          <a:off x="0" y="0"/>
          <a:ext cx="0" cy="0"/>
          <a:chOff x="0" y="0"/>
          <a:chExt cx="0" cy="0"/>
        </a:xfrm>
      </p:grpSpPr>
      <p:sp>
        <p:nvSpPr>
          <p:cNvPr id="12"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0"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white here</a:t>
            </a:r>
            <a:endParaRPr lang="en-US" dirty="0"/>
          </a:p>
        </p:txBody>
      </p:sp>
      <p:sp>
        <p:nvSpPr>
          <p:cNvPr id="7" name="Rectangle 6"/>
          <p:cNvSpPr/>
          <p:nvPr userDrawn="1"/>
        </p:nvSpPr>
        <p:spPr>
          <a:xfrm flipV="1">
            <a:off x="2638926" y="3430099"/>
            <a:ext cx="691414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Text Placeholder 5"/>
          <p:cNvSpPr>
            <a:spLocks noGrp="1"/>
          </p:cNvSpPr>
          <p:nvPr>
            <p:ph type="body" sz="quarter" idx="10" hasCustomPrompt="1"/>
          </p:nvPr>
        </p:nvSpPr>
        <p:spPr>
          <a:xfrm>
            <a:off x="2638926" y="3430100"/>
            <a:ext cx="691415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3"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Tree>
    <p:extLst>
      <p:ext uri="{BB962C8B-B14F-4D97-AF65-F5344CB8AC3E}">
        <p14:creationId xmlns:p14="http://schemas.microsoft.com/office/powerpoint/2010/main" val="354521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ubtitle/Photo/3Boxe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a:solidFill>
                  <a:schemeClr val="tx1"/>
                </a:solidFill>
                <a:latin typeface="Georgia" panose="02040502050405020303" pitchFamily="18" charset="0"/>
              </a:defRPr>
            </a:lvl1pPr>
          </a:lstStyle>
          <a:p>
            <a:pPr lvl="0"/>
            <a:r>
              <a:rPr lang="en-US" dirty="0" smtClean="0"/>
              <a:t>Measuring Success</a:t>
            </a:r>
            <a:endParaRPr lang="en-US" dirty="0"/>
          </a:p>
        </p:txBody>
      </p:sp>
      <p:sp>
        <p:nvSpPr>
          <p:cNvPr id="9" name="Text Placeholder 8"/>
          <p:cNvSpPr>
            <a:spLocks noGrp="1"/>
          </p:cNvSpPr>
          <p:nvPr>
            <p:ph type="body" sz="quarter" idx="12" hasCustomPrompt="1"/>
          </p:nvPr>
        </p:nvSpPr>
        <p:spPr>
          <a:xfrm>
            <a:off x="-1" y="3457409"/>
            <a:ext cx="12191999" cy="408739"/>
          </a:xfrm>
        </p:spPr>
        <p:txBody>
          <a:bodyPr>
            <a:normAutofit/>
          </a:bodyPr>
          <a:lstStyle>
            <a:lvl1pPr marL="0" indent="0" algn="ctr">
              <a:buNone/>
              <a:defRPr sz="2400" baseline="0"/>
            </a:lvl1pPr>
          </a:lstStyle>
          <a:p>
            <a:pPr lvl="0"/>
            <a:r>
              <a:rPr lang="en-US" dirty="0" smtClean="0"/>
              <a:t>How Do We Measure Success for an Academic Unit?</a:t>
            </a:r>
            <a:endParaRPr lang="en-US" dirty="0"/>
          </a:p>
        </p:txBody>
      </p:sp>
      <p:grpSp>
        <p:nvGrpSpPr>
          <p:cNvPr id="15" name="Group 14"/>
          <p:cNvGrpSpPr/>
          <p:nvPr userDrawn="1"/>
        </p:nvGrpSpPr>
        <p:grpSpPr>
          <a:xfrm>
            <a:off x="2247583" y="4331148"/>
            <a:ext cx="7696835" cy="1033941"/>
            <a:chOff x="757317" y="4331148"/>
            <a:chExt cx="7696835" cy="1033941"/>
          </a:xfrm>
        </p:grpSpPr>
        <p:sp>
          <p:nvSpPr>
            <p:cNvPr id="10" name="Rectangle 9"/>
            <p:cNvSpPr/>
            <p:nvPr userDrawn="1"/>
          </p:nvSpPr>
          <p:spPr>
            <a:xfrm flipV="1">
              <a:off x="757317"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Rectangle 10"/>
            <p:cNvSpPr/>
            <p:nvPr userDrawn="1"/>
          </p:nvSpPr>
          <p:spPr>
            <a:xfrm flipV="1">
              <a:off x="3624865"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2" name="Rectangle 11"/>
            <p:cNvSpPr/>
            <p:nvPr userDrawn="1"/>
          </p:nvSpPr>
          <p:spPr>
            <a:xfrm flipV="1">
              <a:off x="6492413"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17" name="Text Placeholder 16"/>
          <p:cNvSpPr>
            <a:spLocks noGrp="1"/>
          </p:cNvSpPr>
          <p:nvPr>
            <p:ph type="body" sz="quarter" idx="13" hasCustomPrompt="1"/>
          </p:nvPr>
        </p:nvSpPr>
        <p:spPr>
          <a:xfrm>
            <a:off x="2402158"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8" name="Text Placeholder 16"/>
          <p:cNvSpPr>
            <a:spLocks noGrp="1"/>
          </p:cNvSpPr>
          <p:nvPr>
            <p:ph type="body" sz="quarter" idx="14" hasCustomPrompt="1"/>
          </p:nvPr>
        </p:nvSpPr>
        <p:spPr>
          <a:xfrm>
            <a:off x="5269704"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9" name="Text Placeholder 16"/>
          <p:cNvSpPr>
            <a:spLocks noGrp="1"/>
          </p:cNvSpPr>
          <p:nvPr>
            <p:ph type="body" sz="quarter" idx="15" hasCustomPrompt="1"/>
          </p:nvPr>
        </p:nvSpPr>
        <p:spPr>
          <a:xfrm>
            <a:off x="8137254"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3"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3901335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long/Photo/Paragraph">
    <p:spTree>
      <p:nvGrpSpPr>
        <p:cNvPr id="1" name=""/>
        <p:cNvGrpSpPr/>
        <p:nvPr/>
      </p:nvGrpSpPr>
      <p:grpSpPr>
        <a:xfrm>
          <a:off x="0" y="0"/>
          <a:ext cx="0" cy="0"/>
          <a:chOff x="0" y="0"/>
          <a:chExt cx="0" cy="0"/>
        </a:xfrm>
      </p:grpSpPr>
      <p:sp>
        <p:nvSpPr>
          <p:cNvPr id="12"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0"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white here</a:t>
            </a:r>
            <a:endParaRPr lang="en-US" dirty="0"/>
          </a:p>
        </p:txBody>
      </p:sp>
      <p:sp>
        <p:nvSpPr>
          <p:cNvPr id="7" name="Rectangle 6"/>
          <p:cNvSpPr/>
          <p:nvPr userDrawn="1"/>
        </p:nvSpPr>
        <p:spPr>
          <a:xfrm flipV="1">
            <a:off x="1034716" y="3430100"/>
            <a:ext cx="1012256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Text Placeholder 5"/>
          <p:cNvSpPr>
            <a:spLocks noGrp="1"/>
          </p:cNvSpPr>
          <p:nvPr>
            <p:ph type="body" sz="quarter" idx="10" hasCustomPrompt="1"/>
          </p:nvPr>
        </p:nvSpPr>
        <p:spPr>
          <a:xfrm>
            <a:off x="1034716" y="3430101"/>
            <a:ext cx="1012257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3"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bg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a:p>
            <a:pPr lvl="0"/>
            <a:endParaRPr lang="en-US" dirty="0"/>
          </a:p>
        </p:txBody>
      </p:sp>
    </p:spTree>
    <p:extLst>
      <p:ext uri="{BB962C8B-B14F-4D97-AF65-F5344CB8AC3E}">
        <p14:creationId xmlns:p14="http://schemas.microsoft.com/office/powerpoint/2010/main" val="1606269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Photo/Bullets">
    <p:spTree>
      <p:nvGrpSpPr>
        <p:cNvPr id="1" name=""/>
        <p:cNvGrpSpPr/>
        <p:nvPr/>
      </p:nvGrpSpPr>
      <p:grpSpPr>
        <a:xfrm>
          <a:off x="0" y="0"/>
          <a:ext cx="0" cy="0"/>
          <a:chOff x="0" y="0"/>
          <a:chExt cx="0" cy="0"/>
        </a:xfrm>
      </p:grpSpPr>
      <p:sp>
        <p:nvSpPr>
          <p:cNvPr id="8"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1" name="Text Placeholder 4"/>
          <p:cNvSpPr>
            <a:spLocks noGrp="1"/>
          </p:cNvSpPr>
          <p:nvPr>
            <p:ph type="body" sz="quarter" idx="14" hasCustomPrompt="1"/>
          </p:nvPr>
        </p:nvSpPr>
        <p:spPr>
          <a:xfrm>
            <a:off x="0" y="2198197"/>
            <a:ext cx="12191999" cy="777624"/>
          </a:xfrm>
        </p:spPr>
        <p:txBody>
          <a:bodyPr>
            <a:normAutofit/>
          </a:bodyPr>
          <a:lstStyle>
            <a:lvl1pPr marL="0" indent="0" algn="ctr">
              <a:buNone/>
              <a:defRPr sz="4000" b="0">
                <a:solidFill>
                  <a:schemeClr val="bg1"/>
                </a:solidFill>
                <a:latin typeface="Arial" panose="020B0604020202020204" pitchFamily="34" charset="0"/>
                <a:cs typeface="Arial" panose="020B0604020202020204" pitchFamily="34" charset="0"/>
              </a:defRPr>
            </a:lvl1pPr>
          </a:lstStyle>
          <a:p>
            <a:pPr lvl="0"/>
            <a:r>
              <a:rPr lang="en-US" dirty="0" smtClean="0"/>
              <a:t>Research</a:t>
            </a:r>
            <a:endParaRPr lang="en-US" dirty="0"/>
          </a:p>
        </p:txBody>
      </p:sp>
      <p:sp>
        <p:nvSpPr>
          <p:cNvPr id="12" name="Text Placeholder 3"/>
          <p:cNvSpPr>
            <a:spLocks noGrp="1"/>
          </p:cNvSpPr>
          <p:nvPr>
            <p:ph type="body" sz="quarter" idx="12" hasCustomPrompt="1"/>
          </p:nvPr>
        </p:nvSpPr>
        <p:spPr>
          <a:xfrm>
            <a:off x="628650" y="3417997"/>
            <a:ext cx="10934700" cy="25558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
        <p:nvSpPr>
          <p:cNvPr id="7"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white here</a:t>
            </a:r>
            <a:endParaRPr lang="en-US" dirty="0"/>
          </a:p>
        </p:txBody>
      </p:sp>
    </p:spTree>
    <p:extLst>
      <p:ext uri="{BB962C8B-B14F-4D97-AF65-F5344CB8AC3E}">
        <p14:creationId xmlns:p14="http://schemas.microsoft.com/office/powerpoint/2010/main" val="35893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4"/>
          <p:cNvSpPr>
            <a:spLocks noGrp="1"/>
          </p:cNvSpPr>
          <p:nvPr>
            <p:ph type="chart" sz="quarter" idx="14" hasCustomPrompt="1"/>
          </p:nvPr>
        </p:nvSpPr>
        <p:spPr>
          <a:xfrm>
            <a:off x="2682876" y="2928887"/>
            <a:ext cx="6826247" cy="3539732"/>
          </a:xfrm>
        </p:spPr>
        <p:txBody>
          <a:bodyPr/>
          <a:lstStyle>
            <a:lvl1pPr marL="0" indent="0" algn="ctr">
              <a:buNone/>
              <a:defRPr baseline="0"/>
            </a:lvl1pPr>
          </a:lstStyle>
          <a:p>
            <a:r>
              <a:rPr lang="en-US" dirty="0" smtClean="0"/>
              <a:t>Click the icon below to insert chart</a:t>
            </a:r>
            <a:endParaRPr lang="en-US" dirty="0"/>
          </a:p>
        </p:txBody>
      </p:sp>
      <p:sp>
        <p:nvSpPr>
          <p:cNvPr id="8" name="Text Placeholder 9"/>
          <p:cNvSpPr>
            <a:spLocks noGrp="1"/>
          </p:cNvSpPr>
          <p:nvPr>
            <p:ph type="body" sz="quarter" idx="12" hasCustomPrompt="1"/>
          </p:nvPr>
        </p:nvSpPr>
        <p:spPr>
          <a:xfrm>
            <a:off x="-1" y="1558214"/>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6"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white here</a:t>
            </a:r>
            <a:endParaRPr lang="en-US" dirty="0"/>
          </a:p>
        </p:txBody>
      </p:sp>
    </p:spTree>
    <p:extLst>
      <p:ext uri="{BB962C8B-B14F-4D97-AF65-F5344CB8AC3E}">
        <p14:creationId xmlns:p14="http://schemas.microsoft.com/office/powerpoint/2010/main" val="3150860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p:cNvSpPr>
            <a:spLocks noGrp="1"/>
          </p:cNvSpPr>
          <p:nvPr>
            <p:ph type="media" sz="quarter" idx="14" hasCustomPrompt="1"/>
          </p:nvPr>
        </p:nvSpPr>
        <p:spPr>
          <a:xfrm>
            <a:off x="2682876" y="2928887"/>
            <a:ext cx="6826247" cy="3539732"/>
          </a:xfrm>
        </p:spPr>
        <p:txBody>
          <a:bodyPr/>
          <a:lstStyle>
            <a:lvl1pPr marL="0" indent="0" algn="ctr">
              <a:buNone/>
              <a:defRPr/>
            </a:lvl1pPr>
          </a:lstStyle>
          <a:p>
            <a:r>
              <a:rPr lang="en-US" dirty="0" smtClean="0"/>
              <a:t>Click the icon below to insert video</a:t>
            </a:r>
            <a:endParaRPr lang="en-US" dirty="0"/>
          </a:p>
        </p:txBody>
      </p:sp>
      <p:sp>
        <p:nvSpPr>
          <p:cNvPr id="8" name="Text Placeholder 9"/>
          <p:cNvSpPr>
            <a:spLocks noGrp="1"/>
          </p:cNvSpPr>
          <p:nvPr>
            <p:ph type="body" sz="quarter" idx="12" hasCustomPrompt="1"/>
          </p:nvPr>
        </p:nvSpPr>
        <p:spPr>
          <a:xfrm>
            <a:off x="-1" y="1558214"/>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5"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white here</a:t>
            </a:r>
            <a:endParaRPr lang="en-US" dirty="0"/>
          </a:p>
        </p:txBody>
      </p:sp>
    </p:spTree>
    <p:extLst>
      <p:ext uri="{BB962C8B-B14F-4D97-AF65-F5344CB8AC3E}">
        <p14:creationId xmlns:p14="http://schemas.microsoft.com/office/powerpoint/2010/main" val="3368254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2682876" y="2928887"/>
            <a:ext cx="6826248" cy="3539732"/>
          </a:xfrm>
        </p:spPr>
        <p:txBody>
          <a:bodyPr/>
          <a:lstStyle>
            <a:lvl1pPr marL="0" indent="0" algn="ctr">
              <a:buNone/>
              <a:defRPr/>
            </a:lvl1pPr>
          </a:lstStyle>
          <a:p>
            <a:r>
              <a:rPr lang="en-US" dirty="0" smtClean="0"/>
              <a:t>Click the icon below to insert picture</a:t>
            </a:r>
            <a:endParaRPr lang="en-US" dirty="0"/>
          </a:p>
        </p:txBody>
      </p:sp>
      <p:sp>
        <p:nvSpPr>
          <p:cNvPr id="8" name="Text Placeholder 9"/>
          <p:cNvSpPr>
            <a:spLocks noGrp="1"/>
          </p:cNvSpPr>
          <p:nvPr>
            <p:ph type="body" sz="quarter" idx="12" hasCustomPrompt="1"/>
          </p:nvPr>
        </p:nvSpPr>
        <p:spPr>
          <a:xfrm>
            <a:off x="-1" y="1558214"/>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5"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white here</a:t>
            </a:r>
            <a:endParaRPr lang="en-US" dirty="0"/>
          </a:p>
        </p:txBody>
      </p:sp>
    </p:spTree>
    <p:extLst>
      <p:ext uri="{BB962C8B-B14F-4D97-AF65-F5344CB8AC3E}">
        <p14:creationId xmlns:p14="http://schemas.microsoft.com/office/powerpoint/2010/main" val="14644326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Short/Photo/Paragraph">
    <p:spTree>
      <p:nvGrpSpPr>
        <p:cNvPr id="1" name=""/>
        <p:cNvGrpSpPr/>
        <p:nvPr/>
      </p:nvGrpSpPr>
      <p:grpSpPr>
        <a:xfrm>
          <a:off x="0" y="0"/>
          <a:ext cx="0" cy="0"/>
          <a:chOff x="0" y="0"/>
          <a:chExt cx="0" cy="0"/>
        </a:xfrm>
      </p:grpSpPr>
      <p:sp>
        <p:nvSpPr>
          <p:cNvPr id="12"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1"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blue here</a:t>
            </a:r>
            <a:endParaRPr lang="en-US" dirty="0"/>
          </a:p>
        </p:txBody>
      </p:sp>
      <p:sp>
        <p:nvSpPr>
          <p:cNvPr id="7" name="Rectangle 6"/>
          <p:cNvSpPr/>
          <p:nvPr userDrawn="1"/>
        </p:nvSpPr>
        <p:spPr>
          <a:xfrm flipV="1">
            <a:off x="4020421" y="3430093"/>
            <a:ext cx="415115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0" name="Text Placeholder 5"/>
          <p:cNvSpPr>
            <a:spLocks noGrp="1"/>
          </p:cNvSpPr>
          <p:nvPr>
            <p:ph type="body" sz="quarter" idx="10" hasCustomPrompt="1"/>
          </p:nvPr>
        </p:nvSpPr>
        <p:spPr>
          <a:xfrm>
            <a:off x="4020422" y="3430094"/>
            <a:ext cx="4151158"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3"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tx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Tree>
    <p:extLst>
      <p:ext uri="{BB962C8B-B14F-4D97-AF65-F5344CB8AC3E}">
        <p14:creationId xmlns:p14="http://schemas.microsoft.com/office/powerpoint/2010/main" val="673225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Med/Photo/Paragraph">
    <p:spTree>
      <p:nvGrpSpPr>
        <p:cNvPr id="1" name=""/>
        <p:cNvGrpSpPr/>
        <p:nvPr/>
      </p:nvGrpSpPr>
      <p:grpSpPr>
        <a:xfrm>
          <a:off x="0" y="0"/>
          <a:ext cx="0" cy="0"/>
          <a:chOff x="0" y="0"/>
          <a:chExt cx="0" cy="0"/>
        </a:xfrm>
      </p:grpSpPr>
      <p:sp>
        <p:nvSpPr>
          <p:cNvPr id="12"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0"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blue here</a:t>
            </a:r>
            <a:endParaRPr lang="en-US" dirty="0"/>
          </a:p>
        </p:txBody>
      </p:sp>
      <p:sp>
        <p:nvSpPr>
          <p:cNvPr id="7" name="Rectangle 6"/>
          <p:cNvSpPr/>
          <p:nvPr userDrawn="1"/>
        </p:nvSpPr>
        <p:spPr>
          <a:xfrm flipV="1">
            <a:off x="2638926" y="3430099"/>
            <a:ext cx="691414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Text Placeholder 5"/>
          <p:cNvSpPr>
            <a:spLocks noGrp="1"/>
          </p:cNvSpPr>
          <p:nvPr>
            <p:ph type="body" sz="quarter" idx="10" hasCustomPrompt="1"/>
          </p:nvPr>
        </p:nvSpPr>
        <p:spPr>
          <a:xfrm>
            <a:off x="2638926" y="3430100"/>
            <a:ext cx="691415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3"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tx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Tree>
    <p:extLst>
      <p:ext uri="{BB962C8B-B14F-4D97-AF65-F5344CB8AC3E}">
        <p14:creationId xmlns:p14="http://schemas.microsoft.com/office/powerpoint/2010/main" val="3759505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Long/Photo/Paragraph">
    <p:spTree>
      <p:nvGrpSpPr>
        <p:cNvPr id="1" name=""/>
        <p:cNvGrpSpPr/>
        <p:nvPr/>
      </p:nvGrpSpPr>
      <p:grpSpPr>
        <a:xfrm>
          <a:off x="0" y="0"/>
          <a:ext cx="0" cy="0"/>
          <a:chOff x="0" y="0"/>
          <a:chExt cx="0" cy="0"/>
        </a:xfrm>
      </p:grpSpPr>
      <p:sp>
        <p:nvSpPr>
          <p:cNvPr id="12" name="Picture Placeholder 3"/>
          <p:cNvSpPr>
            <a:spLocks noGrp="1"/>
          </p:cNvSpPr>
          <p:nvPr>
            <p:ph type="pic" sz="quarter" idx="12"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0"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blue here</a:t>
            </a:r>
            <a:endParaRPr lang="en-US" dirty="0"/>
          </a:p>
        </p:txBody>
      </p:sp>
      <p:sp>
        <p:nvSpPr>
          <p:cNvPr id="7" name="Rectangle 6"/>
          <p:cNvSpPr/>
          <p:nvPr userDrawn="1"/>
        </p:nvSpPr>
        <p:spPr>
          <a:xfrm flipV="1">
            <a:off x="1034716" y="3430100"/>
            <a:ext cx="10122568" cy="438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Text Placeholder 5"/>
          <p:cNvSpPr>
            <a:spLocks noGrp="1"/>
          </p:cNvSpPr>
          <p:nvPr>
            <p:ph type="body" sz="quarter" idx="10" hasCustomPrompt="1"/>
          </p:nvPr>
        </p:nvSpPr>
        <p:spPr>
          <a:xfrm>
            <a:off x="1034716" y="3430101"/>
            <a:ext cx="10122570" cy="438388"/>
          </a:xfrm>
        </p:spPr>
        <p:txBody>
          <a:bodyPr/>
          <a:lstStyle>
            <a:lvl1pPr marL="0" indent="0" algn="ctr">
              <a:buNone/>
              <a:defRPr>
                <a:solidFill>
                  <a:schemeClr val="tx1"/>
                </a:solidFill>
              </a:defRPr>
            </a:lvl1pPr>
          </a:lstStyle>
          <a:p>
            <a:pPr lvl="0"/>
            <a:r>
              <a:rPr lang="en-US" dirty="0" smtClean="0"/>
              <a:t>Research</a:t>
            </a:r>
            <a:endParaRPr lang="en-US" dirty="0"/>
          </a:p>
        </p:txBody>
      </p:sp>
      <p:sp>
        <p:nvSpPr>
          <p:cNvPr id="13" name="Text Placeholder 7"/>
          <p:cNvSpPr>
            <a:spLocks noGrp="1"/>
          </p:cNvSpPr>
          <p:nvPr>
            <p:ph type="body" sz="quarter" idx="11" hasCustomPrompt="1"/>
          </p:nvPr>
        </p:nvSpPr>
        <p:spPr>
          <a:xfrm>
            <a:off x="745958" y="3921915"/>
            <a:ext cx="10700084" cy="2099171"/>
          </a:xfrm>
        </p:spPr>
        <p:txBody>
          <a:bodyPr>
            <a:normAutofit/>
          </a:bodyPr>
          <a:lstStyle>
            <a:lvl1pPr marL="0" marR="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sz="2200">
                <a:solidFill>
                  <a:schemeClr val="tx1"/>
                </a:solidFill>
              </a:defRPr>
            </a:lvl1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200" spc="2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Tree>
    <p:extLst>
      <p:ext uri="{BB962C8B-B14F-4D97-AF65-F5344CB8AC3E}">
        <p14:creationId xmlns:p14="http://schemas.microsoft.com/office/powerpoint/2010/main" val="3864694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Photo/Paragraph">
    <p:spTree>
      <p:nvGrpSpPr>
        <p:cNvPr id="1" name=""/>
        <p:cNvGrpSpPr/>
        <p:nvPr/>
      </p:nvGrpSpPr>
      <p:grpSpPr>
        <a:xfrm>
          <a:off x="0" y="0"/>
          <a:ext cx="0" cy="0"/>
          <a:chOff x="0" y="0"/>
          <a:chExt cx="0" cy="0"/>
        </a:xfrm>
      </p:grpSpPr>
      <p:sp>
        <p:nvSpPr>
          <p:cNvPr id="9"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
        <p:nvSpPr>
          <p:cNvPr id="12" name="Text Placeholder 4"/>
          <p:cNvSpPr>
            <a:spLocks noGrp="1"/>
          </p:cNvSpPr>
          <p:nvPr>
            <p:ph type="body" sz="quarter" idx="14" hasCustomPrompt="1"/>
          </p:nvPr>
        </p:nvSpPr>
        <p:spPr>
          <a:xfrm>
            <a:off x="0" y="2198197"/>
            <a:ext cx="12191999" cy="777624"/>
          </a:xfrm>
        </p:spPr>
        <p:txBody>
          <a:bodyPr>
            <a:normAutofit/>
          </a:bodyPr>
          <a:lstStyle>
            <a:lvl1pPr marL="0" indent="0" algn="ctr">
              <a:buNone/>
              <a:defRPr sz="4000" b="0">
                <a:solidFill>
                  <a:schemeClr val="tx1"/>
                </a:solidFill>
                <a:latin typeface="Arial" panose="020B0604020202020204" pitchFamily="34" charset="0"/>
                <a:cs typeface="Arial" panose="020B0604020202020204" pitchFamily="34" charset="0"/>
              </a:defRPr>
            </a:lvl1pPr>
          </a:lstStyle>
          <a:p>
            <a:pPr lvl="0"/>
            <a:r>
              <a:rPr lang="en-US" dirty="0" smtClean="0"/>
              <a:t>Research</a:t>
            </a:r>
            <a:endParaRPr lang="en-US" dirty="0"/>
          </a:p>
        </p:txBody>
      </p:sp>
      <p:sp>
        <p:nvSpPr>
          <p:cNvPr id="13" name="Text Placeholder 3"/>
          <p:cNvSpPr>
            <a:spLocks noGrp="1"/>
          </p:cNvSpPr>
          <p:nvPr>
            <p:ph type="body" sz="quarter" idx="12" hasCustomPrompt="1"/>
          </p:nvPr>
        </p:nvSpPr>
        <p:spPr>
          <a:xfrm>
            <a:off x="628650" y="3417997"/>
            <a:ext cx="10934700" cy="25558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
        <p:nvSpPr>
          <p:cNvPr id="8"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blue here</a:t>
            </a:r>
            <a:endParaRPr lang="en-US" dirty="0"/>
          </a:p>
        </p:txBody>
      </p:sp>
    </p:spTree>
    <p:extLst>
      <p:ext uri="{BB962C8B-B14F-4D97-AF65-F5344CB8AC3E}">
        <p14:creationId xmlns:p14="http://schemas.microsoft.com/office/powerpoint/2010/main" val="2041576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4"/>
          <p:cNvSpPr>
            <a:spLocks noGrp="1"/>
          </p:cNvSpPr>
          <p:nvPr>
            <p:ph type="chart" sz="quarter" idx="14" hasCustomPrompt="1"/>
          </p:nvPr>
        </p:nvSpPr>
        <p:spPr>
          <a:xfrm>
            <a:off x="2682876" y="2928887"/>
            <a:ext cx="6826247" cy="3539732"/>
          </a:xfrm>
        </p:spPr>
        <p:txBody>
          <a:bodyPr/>
          <a:lstStyle>
            <a:lvl1pPr marL="0" indent="0" algn="ctr">
              <a:buNone/>
              <a:defRPr baseline="0"/>
            </a:lvl1pPr>
          </a:lstStyle>
          <a:p>
            <a:r>
              <a:rPr lang="en-US" dirty="0" smtClean="0"/>
              <a:t>Click the icon below to insert chart</a:t>
            </a:r>
            <a:endParaRPr lang="en-US" dirty="0"/>
          </a:p>
        </p:txBody>
      </p:sp>
      <p:sp>
        <p:nvSpPr>
          <p:cNvPr id="8" name="Text Placeholder 9"/>
          <p:cNvSpPr>
            <a:spLocks noGrp="1"/>
          </p:cNvSpPr>
          <p:nvPr>
            <p:ph type="body" sz="quarter" idx="12" hasCustomPrompt="1"/>
          </p:nvPr>
        </p:nvSpPr>
        <p:spPr>
          <a:xfrm>
            <a:off x="-1" y="1558214"/>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6"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blue here</a:t>
            </a:r>
            <a:endParaRPr lang="en-US" dirty="0"/>
          </a:p>
        </p:txBody>
      </p:sp>
    </p:spTree>
    <p:extLst>
      <p:ext uri="{BB962C8B-B14F-4D97-AF65-F5344CB8AC3E}">
        <p14:creationId xmlns:p14="http://schemas.microsoft.com/office/powerpoint/2010/main" val="285673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ubtitle/Photo/2Boxe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a:solidFill>
                  <a:schemeClr val="tx1"/>
                </a:solidFill>
                <a:latin typeface="Georgia" panose="02040502050405020303" pitchFamily="18" charset="0"/>
              </a:defRPr>
            </a:lvl1pPr>
          </a:lstStyle>
          <a:p>
            <a:pPr lvl="0"/>
            <a:r>
              <a:rPr lang="en-US" dirty="0" smtClean="0"/>
              <a:t>Measuring Success</a:t>
            </a:r>
            <a:endParaRPr lang="en-US" dirty="0"/>
          </a:p>
        </p:txBody>
      </p:sp>
      <p:sp>
        <p:nvSpPr>
          <p:cNvPr id="9" name="Text Placeholder 8"/>
          <p:cNvSpPr>
            <a:spLocks noGrp="1"/>
          </p:cNvSpPr>
          <p:nvPr>
            <p:ph type="body" sz="quarter" idx="12" hasCustomPrompt="1"/>
          </p:nvPr>
        </p:nvSpPr>
        <p:spPr>
          <a:xfrm>
            <a:off x="-1" y="3457409"/>
            <a:ext cx="12191999" cy="408739"/>
          </a:xfrm>
        </p:spPr>
        <p:txBody>
          <a:bodyPr>
            <a:normAutofit/>
          </a:bodyPr>
          <a:lstStyle>
            <a:lvl1pPr marL="0" indent="0" algn="ctr">
              <a:buNone/>
              <a:defRPr sz="2400" baseline="0"/>
            </a:lvl1pPr>
          </a:lstStyle>
          <a:p>
            <a:pPr lvl="0"/>
            <a:r>
              <a:rPr lang="en-US" dirty="0" smtClean="0"/>
              <a:t>How Do We Measure Success for an Academic Unit?</a:t>
            </a:r>
            <a:endParaRPr lang="en-US" dirty="0"/>
          </a:p>
        </p:txBody>
      </p:sp>
      <p:grpSp>
        <p:nvGrpSpPr>
          <p:cNvPr id="15" name="Group 14"/>
          <p:cNvGrpSpPr/>
          <p:nvPr userDrawn="1"/>
        </p:nvGrpSpPr>
        <p:grpSpPr>
          <a:xfrm>
            <a:off x="3681357" y="4331148"/>
            <a:ext cx="4829287" cy="1033941"/>
            <a:chOff x="757317" y="4331148"/>
            <a:chExt cx="4829287" cy="1033941"/>
          </a:xfrm>
        </p:grpSpPr>
        <p:sp>
          <p:nvSpPr>
            <p:cNvPr id="10" name="Rectangle 9"/>
            <p:cNvSpPr/>
            <p:nvPr userDrawn="1"/>
          </p:nvSpPr>
          <p:spPr>
            <a:xfrm flipV="1">
              <a:off x="757317"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sp>
          <p:nvSpPr>
            <p:cNvPr id="11" name="Rectangle 10"/>
            <p:cNvSpPr/>
            <p:nvPr userDrawn="1"/>
          </p:nvSpPr>
          <p:spPr>
            <a:xfrm flipV="1">
              <a:off x="3624865" y="4331148"/>
              <a:ext cx="1961739" cy="1033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6">
                      <a:lumMod val="60000"/>
                      <a:lumOff val="40000"/>
                    </a:schemeClr>
                  </a:solidFill>
                </a:rPr>
                <a:t>  </a:t>
              </a:r>
              <a:endParaRPr lang="en-US" sz="1200" dirty="0">
                <a:solidFill>
                  <a:schemeClr val="accent6">
                    <a:lumMod val="60000"/>
                    <a:lumOff val="40000"/>
                  </a:schemeClr>
                </a:solidFill>
              </a:endParaRPr>
            </a:p>
          </p:txBody>
        </p:sp>
      </p:grpSp>
      <p:sp>
        <p:nvSpPr>
          <p:cNvPr id="17" name="Text Placeholder 16"/>
          <p:cNvSpPr>
            <a:spLocks noGrp="1"/>
          </p:cNvSpPr>
          <p:nvPr>
            <p:ph type="body" sz="quarter" idx="13" hasCustomPrompt="1"/>
          </p:nvPr>
        </p:nvSpPr>
        <p:spPr>
          <a:xfrm>
            <a:off x="3835932"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8" name="Text Placeholder 16"/>
          <p:cNvSpPr>
            <a:spLocks noGrp="1"/>
          </p:cNvSpPr>
          <p:nvPr>
            <p:ph type="body" sz="quarter" idx="14" hasCustomPrompt="1"/>
          </p:nvPr>
        </p:nvSpPr>
        <p:spPr>
          <a:xfrm>
            <a:off x="6703480" y="4499662"/>
            <a:ext cx="1652587" cy="696912"/>
          </a:xfrm>
        </p:spPr>
        <p:txBody>
          <a:bodyPr anchor="ctr">
            <a:normAutofit/>
          </a:bodyPr>
          <a:lstStyle>
            <a:lvl1pPr marL="0" indent="0" algn="ctr">
              <a:buNone/>
              <a:defRPr sz="1800" baseline="0">
                <a:latin typeface="Arial" panose="020B0604020202020204" pitchFamily="34" charset="0"/>
                <a:cs typeface="Arial" panose="020B0604020202020204" pitchFamily="34" charset="0"/>
              </a:defRPr>
            </a:lvl1pPr>
          </a:lstStyle>
          <a:p>
            <a:pPr lvl="0"/>
            <a:r>
              <a:rPr lang="en-US" dirty="0" smtClean="0"/>
              <a:t>STUDENTS GRADUATED</a:t>
            </a:r>
            <a:endParaRPr lang="en-US" dirty="0"/>
          </a:p>
        </p:txBody>
      </p:sp>
      <p:sp>
        <p:nvSpPr>
          <p:cNvPr id="12"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353015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p:cNvSpPr>
            <a:spLocks noGrp="1"/>
          </p:cNvSpPr>
          <p:nvPr>
            <p:ph type="media" sz="quarter" idx="14" hasCustomPrompt="1"/>
          </p:nvPr>
        </p:nvSpPr>
        <p:spPr>
          <a:xfrm>
            <a:off x="2682876" y="2928887"/>
            <a:ext cx="6826247" cy="3539732"/>
          </a:xfrm>
        </p:spPr>
        <p:txBody>
          <a:bodyPr/>
          <a:lstStyle>
            <a:lvl1pPr marL="0" indent="0" algn="ctr">
              <a:buNone/>
              <a:defRPr/>
            </a:lvl1pPr>
          </a:lstStyle>
          <a:p>
            <a:r>
              <a:rPr lang="en-US" dirty="0" smtClean="0"/>
              <a:t>Click the icon below to insert video</a:t>
            </a:r>
            <a:endParaRPr lang="en-US" dirty="0"/>
          </a:p>
        </p:txBody>
      </p:sp>
      <p:sp>
        <p:nvSpPr>
          <p:cNvPr id="8" name="Text Placeholder 9"/>
          <p:cNvSpPr>
            <a:spLocks noGrp="1"/>
          </p:cNvSpPr>
          <p:nvPr>
            <p:ph type="body" sz="quarter" idx="12" hasCustomPrompt="1"/>
          </p:nvPr>
        </p:nvSpPr>
        <p:spPr>
          <a:xfrm>
            <a:off x="-1" y="1558214"/>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6"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blue here</a:t>
            </a:r>
            <a:endParaRPr lang="en-US" dirty="0"/>
          </a:p>
        </p:txBody>
      </p:sp>
    </p:spTree>
    <p:extLst>
      <p:ext uri="{BB962C8B-B14F-4D97-AF65-F5344CB8AC3E}">
        <p14:creationId xmlns:p14="http://schemas.microsoft.com/office/powerpoint/2010/main" val="1611875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2682876" y="2928887"/>
            <a:ext cx="6826248" cy="3539732"/>
          </a:xfrm>
        </p:spPr>
        <p:txBody>
          <a:bodyPr/>
          <a:lstStyle>
            <a:lvl1pPr marL="0" indent="0" algn="ctr">
              <a:buNone/>
              <a:defRPr/>
            </a:lvl1pPr>
          </a:lstStyle>
          <a:p>
            <a:r>
              <a:rPr lang="en-US" dirty="0" smtClean="0"/>
              <a:t>Click the icon below to insert picture</a:t>
            </a:r>
            <a:endParaRPr lang="en-US" dirty="0"/>
          </a:p>
        </p:txBody>
      </p:sp>
      <p:sp>
        <p:nvSpPr>
          <p:cNvPr id="8" name="Text Placeholder 9"/>
          <p:cNvSpPr>
            <a:spLocks noGrp="1"/>
          </p:cNvSpPr>
          <p:nvPr>
            <p:ph type="body" sz="quarter" idx="12" hasCustomPrompt="1"/>
          </p:nvPr>
        </p:nvSpPr>
        <p:spPr>
          <a:xfrm>
            <a:off x="-1" y="1558214"/>
            <a:ext cx="12192000" cy="818230"/>
          </a:xfrm>
        </p:spPr>
        <p:txBody>
          <a:bodyPr>
            <a:noAutofit/>
          </a:bodyPr>
          <a:lstStyle>
            <a:lvl1pPr marL="0" indent="0" algn="ctr">
              <a:buNone/>
              <a:defRPr sz="4800" baseline="0">
                <a:latin typeface="Georgia" panose="02040502050405020303" pitchFamily="18" charset="0"/>
              </a:defRPr>
            </a:lvl1pPr>
          </a:lstStyle>
          <a:p>
            <a:pPr lvl="0"/>
            <a:r>
              <a:rPr lang="en-US" dirty="0" smtClean="0"/>
              <a:t>Add Title Here</a:t>
            </a:r>
            <a:endParaRPr lang="en-US" dirty="0"/>
          </a:p>
        </p:txBody>
      </p:sp>
      <p:sp>
        <p:nvSpPr>
          <p:cNvPr id="6" name="Picture Placeholder 2"/>
          <p:cNvSpPr>
            <a:spLocks noGrp="1"/>
          </p:cNvSpPr>
          <p:nvPr>
            <p:ph type="pic" sz="quarter" idx="13" hasCustomPrompt="1"/>
          </p:nvPr>
        </p:nvSpPr>
        <p:spPr>
          <a:xfrm>
            <a:off x="812857" y="1"/>
            <a:ext cx="2050416" cy="1234330"/>
          </a:xfrm>
          <a:prstGeom prst="rect">
            <a:avLst/>
          </a:prstGeom>
        </p:spPr>
        <p:txBody>
          <a:bodyPr>
            <a:normAutofit/>
          </a:bodyPr>
          <a:lstStyle>
            <a:lvl1pPr marL="0" indent="0" algn="ctr">
              <a:spcBef>
                <a:spcPts val="3200"/>
              </a:spcBef>
              <a:buNone/>
              <a:defRPr sz="2600" baseline="0">
                <a:solidFill>
                  <a:schemeClr val="tx1"/>
                </a:solidFill>
              </a:defRPr>
            </a:lvl1pPr>
          </a:lstStyle>
          <a:p>
            <a:r>
              <a:rPr lang="en-US" dirty="0" smtClean="0"/>
              <a:t>Stacked</a:t>
            </a:r>
          </a:p>
          <a:p>
            <a:r>
              <a:rPr lang="en-US" dirty="0" smtClean="0"/>
              <a:t> blue here</a:t>
            </a:r>
            <a:endParaRPr lang="en-US" dirty="0"/>
          </a:p>
        </p:txBody>
      </p:sp>
    </p:spTree>
    <p:extLst>
      <p:ext uri="{BB962C8B-B14F-4D97-AF65-F5344CB8AC3E}">
        <p14:creationId xmlns:p14="http://schemas.microsoft.com/office/powerpoint/2010/main" val="12776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Photo/Bullet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a:solidFill>
                  <a:schemeClr val="tx1"/>
                </a:solidFill>
                <a:latin typeface="Georgia" panose="02040502050405020303" pitchFamily="18" charset="0"/>
              </a:defRPr>
            </a:lvl1pPr>
          </a:lstStyle>
          <a:p>
            <a:pPr lvl="0"/>
            <a:r>
              <a:rPr lang="en-US" dirty="0" smtClean="0"/>
              <a:t>Measuring Success</a:t>
            </a:r>
            <a:endParaRPr lang="en-US" dirty="0"/>
          </a:p>
        </p:txBody>
      </p:sp>
      <p:sp>
        <p:nvSpPr>
          <p:cNvPr id="4" name="Text Placeholder 3"/>
          <p:cNvSpPr>
            <a:spLocks noGrp="1"/>
          </p:cNvSpPr>
          <p:nvPr>
            <p:ph type="body" sz="quarter" idx="12" hasCustomPrompt="1"/>
          </p:nvPr>
        </p:nvSpPr>
        <p:spPr>
          <a:xfrm>
            <a:off x="628650" y="3417997"/>
            <a:ext cx="10934700" cy="25558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
        <p:nvSpPr>
          <p:cNvPr id="8"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391406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Photo/Paragraph">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034590" y="3368846"/>
            <a:ext cx="10122820" cy="1716506"/>
          </a:xfrm>
        </p:spPr>
        <p:txBody>
          <a:bodyPr>
            <a:norm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z="2200"/>
            </a:lvl1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220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
        <p:nvSpPr>
          <p:cNvPr id="7"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800" b="1" i="0">
                <a:solidFill>
                  <a:schemeClr val="tx1"/>
                </a:solidFill>
                <a:latin typeface="Georgia" panose="02040502050405020303" pitchFamily="18" charset="0"/>
              </a:defRPr>
            </a:lvl1pPr>
          </a:lstStyle>
          <a:p>
            <a:pPr lvl="0"/>
            <a:r>
              <a:rPr lang="en-US" dirty="0" smtClean="0"/>
              <a:t>Research</a:t>
            </a:r>
            <a:endParaRPr lang="en-US" dirty="0"/>
          </a:p>
        </p:txBody>
      </p:sp>
      <p:sp>
        <p:nvSpPr>
          <p:cNvPr id="6"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4219482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Below/Photo/Paragraph">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0" y="3160716"/>
            <a:ext cx="12191999" cy="769600"/>
          </a:xfrm>
        </p:spPr>
        <p:txBody>
          <a:bodyPr>
            <a:normAutofit/>
          </a:bodyPr>
          <a:lstStyle>
            <a:lvl1pPr marL="0" indent="0" algn="ctr">
              <a:buNone/>
              <a:defRPr sz="4800">
                <a:latin typeface="Georgia" panose="02040502050405020303" pitchFamily="18" charset="0"/>
              </a:defRPr>
            </a:lvl1pPr>
          </a:lstStyle>
          <a:p>
            <a:pPr lvl="0"/>
            <a:r>
              <a:rPr lang="en-US" dirty="0" smtClean="0"/>
              <a:t>Research</a:t>
            </a:r>
            <a:endParaRPr lang="en-US" dirty="0"/>
          </a:p>
        </p:txBody>
      </p:sp>
      <p:sp>
        <p:nvSpPr>
          <p:cNvPr id="8" name="Text Placeholder 7"/>
          <p:cNvSpPr>
            <a:spLocks noGrp="1"/>
          </p:cNvSpPr>
          <p:nvPr>
            <p:ph type="body" sz="quarter" idx="12" hasCustomPrompt="1"/>
          </p:nvPr>
        </p:nvSpPr>
        <p:spPr>
          <a:xfrm>
            <a:off x="1034590" y="3842085"/>
            <a:ext cx="10122820" cy="1716506"/>
          </a:xfrm>
        </p:spPr>
        <p:txBody>
          <a:bodyPr>
            <a:norm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z="2200"/>
            </a:lvl1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2200" dirty="0" smtClean="0">
                <a:latin typeface="Arial"/>
                <a:cs typeface="Arial"/>
              </a:rPr>
              <a:t>Since 1867, the university of Illinois has been on the cutting edge of research and discovery. University of Illinois faculty scholars and researchers attract thousands of separate grants and contracts that range from tens of thousands of dollars to multi-year, multi-million dollar projects.</a:t>
            </a:r>
          </a:p>
        </p:txBody>
      </p:sp>
      <p:sp>
        <p:nvSpPr>
          <p:cNvPr id="7" name="Picture Placeholder 3"/>
          <p:cNvSpPr>
            <a:spLocks noGrp="1"/>
          </p:cNvSpPr>
          <p:nvPr>
            <p:ph type="pic" sz="quarter" idx="10" hasCustomPrompt="1"/>
          </p:nvPr>
        </p:nvSpPr>
        <p:spPr>
          <a:xfrm>
            <a:off x="-1" y="465222"/>
            <a:ext cx="12192000" cy="2743200"/>
          </a:xfrm>
        </p:spPr>
        <p:txBody>
          <a:bodyPr/>
          <a:lstStyle>
            <a:lvl1pPr marL="0" indent="0" algn="ctr">
              <a:lnSpc>
                <a:spcPct val="300000"/>
              </a:lnSpc>
              <a:buNone/>
              <a:defRPr baseline="0"/>
            </a:lvl1pPr>
          </a:lstStyle>
          <a:p>
            <a:r>
              <a:rPr lang="en-US" dirty="0" smtClean="0"/>
              <a:t>Click the icon below this text to insert an image.</a:t>
            </a:r>
            <a:endParaRPr lang="en-US" dirty="0"/>
          </a:p>
        </p:txBody>
      </p:sp>
    </p:spTree>
    <p:extLst>
      <p:ext uri="{BB962C8B-B14F-4D97-AF65-F5344CB8AC3E}">
        <p14:creationId xmlns:p14="http://schemas.microsoft.com/office/powerpoint/2010/main" val="10757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pic>
        <p:nvPicPr>
          <p:cNvPr id="3" name="Picture 2"/>
          <p:cNvPicPr>
            <a:picLocks noChangeAspect="1"/>
          </p:cNvPicPr>
          <p:nvPr userDrawn="1"/>
        </p:nvPicPr>
        <p:blipFill rotWithShape="1">
          <a:blip r:embed="rId20">
            <a:extLst>
              <a:ext uri="{28A0092B-C50C-407E-A947-70E740481C1C}">
                <a14:useLocalDpi xmlns:a14="http://schemas.microsoft.com/office/drawing/2010/main" val="0"/>
              </a:ext>
            </a:extLst>
          </a:blip>
          <a:srcRect b="24778"/>
          <a:stretch/>
        </p:blipFill>
        <p:spPr>
          <a:xfrm>
            <a:off x="4571788" y="6068354"/>
            <a:ext cx="3048425" cy="795412"/>
          </a:xfrm>
          <a:prstGeom prst="rect">
            <a:avLst/>
          </a:prstGeom>
        </p:spPr>
      </p:pic>
    </p:spTree>
    <p:extLst>
      <p:ext uri="{BB962C8B-B14F-4D97-AF65-F5344CB8AC3E}">
        <p14:creationId xmlns:p14="http://schemas.microsoft.com/office/powerpoint/2010/main" val="11379556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2" r:id="rId3"/>
    <p:sldLayoutId id="2147483676" r:id="rId4"/>
    <p:sldLayoutId id="2147483687" r:id="rId5"/>
    <p:sldLayoutId id="2147483688" r:id="rId6"/>
    <p:sldLayoutId id="2147483712" r:id="rId7"/>
    <p:sldLayoutId id="2147483689" r:id="rId8"/>
    <p:sldLayoutId id="2147483678" r:id="rId9"/>
    <p:sldLayoutId id="2147483744" r:id="rId10"/>
    <p:sldLayoutId id="2147483745" r:id="rId11"/>
    <p:sldLayoutId id="2147483746" r:id="rId12"/>
    <p:sldLayoutId id="2147483699" r:id="rId13"/>
    <p:sldLayoutId id="2147483677" r:id="rId14"/>
    <p:sldLayoutId id="2147483747" r:id="rId15"/>
    <p:sldLayoutId id="2147483692" r:id="rId16"/>
    <p:sldLayoutId id="2147483713" r:id="rId17"/>
    <p:sldLayoutId id="2147483714" r:id="rId18"/>
  </p:sldLayoutIdLst>
  <p:txStyles>
    <p:titleStyle>
      <a:lvl1pPr algn="ctr"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67528"/>
          </a:xfrm>
          <a:prstGeom prst="rect">
            <a:avLst/>
          </a:prstGeom>
          <a:solidFill>
            <a:srgbClr val="00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 </a:t>
            </a:r>
            <a:endParaRPr lang="en-US" sz="1200" dirty="0">
              <a:solidFill>
                <a:schemeClr val="bg1"/>
              </a:solidFill>
            </a:endParaRPr>
          </a:p>
        </p:txBody>
      </p:sp>
      <p:sp>
        <p:nvSpPr>
          <p:cNvPr id="2" name="Title Placeholder 1"/>
          <p:cNvSpPr>
            <a:spLocks noGrp="1"/>
          </p:cNvSpPr>
          <p:nvPr>
            <p:ph type="title"/>
          </p:nvPr>
        </p:nvSpPr>
        <p:spPr>
          <a:xfrm>
            <a:off x="216568" y="365125"/>
            <a:ext cx="11758864"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pic>
        <p:nvPicPr>
          <p:cNvPr id="4" name="Picture 3"/>
          <p:cNvPicPr>
            <a:picLocks noChangeAspect="1"/>
          </p:cNvPicPr>
          <p:nvPr userDrawn="1"/>
        </p:nvPicPr>
        <p:blipFill rotWithShape="1">
          <a:blip r:embed="rId20">
            <a:extLst>
              <a:ext uri="{28A0092B-C50C-407E-A947-70E740481C1C}">
                <a14:useLocalDpi xmlns:a14="http://schemas.microsoft.com/office/drawing/2010/main" val="0"/>
              </a:ext>
            </a:extLst>
          </a:blip>
          <a:srcRect b="23577"/>
          <a:stretch/>
        </p:blipFill>
        <p:spPr>
          <a:xfrm>
            <a:off x="4571787" y="6062588"/>
            <a:ext cx="3048425" cy="808112"/>
          </a:xfrm>
          <a:prstGeom prst="rect">
            <a:avLst/>
          </a:prstGeom>
        </p:spPr>
      </p:pic>
    </p:spTree>
    <p:extLst>
      <p:ext uri="{BB962C8B-B14F-4D97-AF65-F5344CB8AC3E}">
        <p14:creationId xmlns:p14="http://schemas.microsoft.com/office/powerpoint/2010/main" val="250199465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30" r:id="rId4"/>
    <p:sldLayoutId id="2147483731" r:id="rId5"/>
    <p:sldLayoutId id="2147483732" r:id="rId6"/>
    <p:sldLayoutId id="2147483715" r:id="rId7"/>
    <p:sldLayoutId id="2147483686" r:id="rId8"/>
    <p:sldLayoutId id="2147483733" r:id="rId9"/>
    <p:sldLayoutId id="2147483683" r:id="rId10"/>
    <p:sldLayoutId id="2147483684" r:id="rId11"/>
    <p:sldLayoutId id="2147483685" r:id="rId12"/>
    <p:sldLayoutId id="2147483743" r:id="rId13"/>
    <p:sldLayoutId id="2147483748" r:id="rId14"/>
    <p:sldLayoutId id="2147483708" r:id="rId15"/>
    <p:sldLayoutId id="2147483718" r:id="rId16"/>
    <p:sldLayoutId id="2147483719" r:id="rId17"/>
    <p:sldLayoutId id="2147483720" r:id="rId18"/>
  </p:sldLayoutIdLst>
  <p:txStyles>
    <p:titleStyle>
      <a:lvl1pPr algn="ctr"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67528"/>
          </a:xfrm>
          <a:prstGeom prst="rect">
            <a:avLst/>
          </a:prstGeom>
          <a:solidFill>
            <a:srgbClr val="00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 </a:t>
            </a:r>
            <a:endParaRPr lang="en-US" sz="1200" dirty="0">
              <a:solidFill>
                <a:schemeClr val="bg1"/>
              </a:solidFill>
            </a:endParaRPr>
          </a:p>
        </p:txBody>
      </p:sp>
      <p:sp>
        <p:nvSpPr>
          <p:cNvPr id="2" name="Title Placeholder 1"/>
          <p:cNvSpPr>
            <a:spLocks noGrp="1"/>
          </p:cNvSpPr>
          <p:nvPr>
            <p:ph type="title"/>
          </p:nvPr>
        </p:nvSpPr>
        <p:spPr>
          <a:xfrm>
            <a:off x="216568" y="365125"/>
            <a:ext cx="11758864"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pic>
        <p:nvPicPr>
          <p:cNvPr id="5" name="Picture 4"/>
          <p:cNvPicPr>
            <a:picLocks noChangeAspect="1"/>
          </p:cNvPicPr>
          <p:nvPr userDrawn="1"/>
        </p:nvPicPr>
        <p:blipFill>
          <a:blip r:embed="rId13"/>
          <a:stretch>
            <a:fillRect/>
          </a:stretch>
        </p:blipFill>
        <p:spPr>
          <a:xfrm>
            <a:off x="1654212" y="1273957"/>
            <a:ext cx="8883577" cy="1072155"/>
          </a:xfrm>
          <a:prstGeom prst="rect">
            <a:avLst/>
          </a:prstGeom>
        </p:spPr>
      </p:pic>
    </p:spTree>
    <p:extLst>
      <p:ext uri="{BB962C8B-B14F-4D97-AF65-F5344CB8AC3E}">
        <p14:creationId xmlns:p14="http://schemas.microsoft.com/office/powerpoint/2010/main" val="116691962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49" r:id="rId4"/>
    <p:sldLayoutId id="2147483750" r:id="rId5"/>
    <p:sldLayoutId id="2147483751" r:id="rId6"/>
    <p:sldLayoutId id="2147483717" r:id="rId7"/>
    <p:sldLayoutId id="2147483710" r:id="rId8"/>
    <p:sldLayoutId id="2147483727" r:id="rId9"/>
    <p:sldLayoutId id="2147483728" r:id="rId10"/>
    <p:sldLayoutId id="2147483729" r:id="rId11"/>
  </p:sldLayoutIdLst>
  <p:txStyles>
    <p:titleStyle>
      <a:lvl1pPr algn="ctr"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67528"/>
          </a:xfrm>
          <a:prstGeom prst="rect">
            <a:avLst/>
          </a:prstGeom>
          <a:solidFill>
            <a:srgbClr val="00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 </a:t>
            </a:r>
            <a:endParaRPr lang="en-US" sz="1200" dirty="0">
              <a:solidFill>
                <a:schemeClr val="bg1"/>
              </a:solidFill>
            </a:endParaRPr>
          </a:p>
        </p:txBody>
      </p:sp>
      <p:sp>
        <p:nvSpPr>
          <p:cNvPr id="2" name="Title Placeholder 1"/>
          <p:cNvSpPr>
            <a:spLocks noGrp="1"/>
          </p:cNvSpPr>
          <p:nvPr>
            <p:ph type="title"/>
          </p:nvPr>
        </p:nvSpPr>
        <p:spPr>
          <a:xfrm>
            <a:off x="216568" y="365125"/>
            <a:ext cx="11758864"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5" name="Rectangle 4"/>
          <p:cNvSpPr/>
          <p:nvPr userDrawn="1"/>
        </p:nvSpPr>
        <p:spPr>
          <a:xfrm>
            <a:off x="0" y="0"/>
            <a:ext cx="12192000" cy="656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0000"/>
              </a:solidFill>
            </a:endParaRPr>
          </a:p>
        </p:txBody>
      </p:sp>
      <p:sp>
        <p:nvSpPr>
          <p:cNvPr id="8" name="Rectangle 7"/>
          <p:cNvSpPr/>
          <p:nvPr userDrawn="1"/>
        </p:nvSpPr>
        <p:spPr>
          <a:xfrm>
            <a:off x="812857" y="0"/>
            <a:ext cx="2050416" cy="123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 </a:t>
            </a:r>
            <a:endParaRPr lang="en-US" sz="1200" dirty="0">
              <a:solidFill>
                <a:srgbClr val="FF0000"/>
              </a:solidFill>
            </a:endParaRPr>
          </a:p>
        </p:txBody>
      </p:sp>
      <p:sp>
        <p:nvSpPr>
          <p:cNvPr id="10"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Tree>
    <p:extLst>
      <p:ext uri="{BB962C8B-B14F-4D97-AF65-F5344CB8AC3E}">
        <p14:creationId xmlns:p14="http://schemas.microsoft.com/office/powerpoint/2010/main" val="7235112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24" r:id="rId5"/>
    <p:sldLayoutId id="2147483725" r:id="rId6"/>
    <p:sldLayoutId id="2147483726" r:id="rId7"/>
  </p:sldLayoutIdLst>
  <p:txStyles>
    <p:titleStyle>
      <a:lvl1pPr algn="ctr"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9"/>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1" name="Text Placeholder 10"/>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Bullet text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
        <p:nvSpPr>
          <p:cNvPr id="4" name="Rectangle 3"/>
          <p:cNvSpPr/>
          <p:nvPr userDrawn="1"/>
        </p:nvSpPr>
        <p:spPr>
          <a:xfrm>
            <a:off x="0" y="0"/>
            <a:ext cx="12192000" cy="656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0000"/>
              </a:solidFill>
            </a:endParaRPr>
          </a:p>
        </p:txBody>
      </p:sp>
      <p:sp>
        <p:nvSpPr>
          <p:cNvPr id="9" name="Rectangle 8"/>
          <p:cNvSpPr/>
          <p:nvPr userDrawn="1"/>
        </p:nvSpPr>
        <p:spPr>
          <a:xfrm>
            <a:off x="812857" y="0"/>
            <a:ext cx="2050416" cy="1234330"/>
          </a:xfrm>
          <a:prstGeom prst="rect">
            <a:avLst/>
          </a:prstGeom>
          <a:solidFill>
            <a:srgbClr val="00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 </a:t>
            </a:r>
            <a:endParaRPr lang="en-US" sz="1200" dirty="0">
              <a:solidFill>
                <a:srgbClr val="FF0000"/>
              </a:solidFill>
            </a:endParaRPr>
          </a:p>
        </p:txBody>
      </p:sp>
    </p:spTree>
    <p:extLst>
      <p:ext uri="{BB962C8B-B14F-4D97-AF65-F5344CB8AC3E}">
        <p14:creationId xmlns:p14="http://schemas.microsoft.com/office/powerpoint/2010/main" val="264567750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00" r:id="rId4"/>
    <p:sldLayoutId id="2147483721" r:id="rId5"/>
    <p:sldLayoutId id="2147483723" r:id="rId6"/>
    <p:sldLayoutId id="2147483722" r:id="rId7"/>
  </p:sldLayoutIdLst>
  <p:txStyles>
    <p:titleStyle>
      <a:lvl1pPr algn="ctr"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570354" y="593558"/>
            <a:ext cx="1275348" cy="1275348"/>
          </a:xfrm>
          <a:prstGeom prst="rect">
            <a:avLst/>
          </a:prstGeom>
          <a:solidFill>
            <a:srgbClr val="355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Tradition</a:t>
            </a:r>
          </a:p>
          <a:p>
            <a:pPr algn="ctr"/>
            <a:r>
              <a:rPr lang="en-US" sz="1200" dirty="0" smtClean="0">
                <a:latin typeface="Arial" panose="020B0604020202020204" pitchFamily="34" charset="0"/>
                <a:cs typeface="Arial" panose="020B0604020202020204" pitchFamily="34" charset="0"/>
              </a:rPr>
              <a:t>53, 88, 122</a:t>
            </a:r>
            <a:endParaRPr lang="en-US" sz="1200" dirty="0">
              <a:latin typeface="Arial" panose="020B0604020202020204" pitchFamily="34" charset="0"/>
              <a:cs typeface="Arial" panose="020B0604020202020204" pitchFamily="34" charset="0"/>
            </a:endParaRPr>
          </a:p>
        </p:txBody>
      </p:sp>
      <p:sp>
        <p:nvSpPr>
          <p:cNvPr id="8" name="Rectangle 7"/>
          <p:cNvSpPr/>
          <p:nvPr userDrawn="1"/>
        </p:nvSpPr>
        <p:spPr>
          <a:xfrm>
            <a:off x="2326105" y="593558"/>
            <a:ext cx="1275348" cy="1275348"/>
          </a:xfrm>
          <a:prstGeom prst="rect">
            <a:avLst/>
          </a:prstGeom>
          <a:solidFill>
            <a:srgbClr val="005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Dependability</a:t>
            </a:r>
          </a:p>
          <a:p>
            <a:pPr algn="ctr"/>
            <a:r>
              <a:rPr lang="en-US" sz="1200" dirty="0" smtClean="0">
                <a:latin typeface="Arial" panose="020B0604020202020204" pitchFamily="34" charset="0"/>
                <a:cs typeface="Arial" panose="020B0604020202020204" pitchFamily="34" charset="0"/>
              </a:rPr>
              <a:t>0, 81, 39</a:t>
            </a:r>
            <a:endParaRPr lang="en-US" sz="1200" dirty="0">
              <a:latin typeface="Arial" panose="020B0604020202020204" pitchFamily="34" charset="0"/>
              <a:cs typeface="Arial" panose="020B0604020202020204" pitchFamily="34" charset="0"/>
            </a:endParaRPr>
          </a:p>
        </p:txBody>
      </p:sp>
      <p:sp>
        <p:nvSpPr>
          <p:cNvPr id="9" name="Rectangle 8"/>
          <p:cNvSpPr/>
          <p:nvPr userDrawn="1"/>
        </p:nvSpPr>
        <p:spPr>
          <a:xfrm>
            <a:off x="4081856" y="593558"/>
            <a:ext cx="1275348" cy="1275348"/>
          </a:xfrm>
          <a:prstGeom prst="rect">
            <a:avLst/>
          </a:prstGeom>
          <a:solidFill>
            <a:srgbClr val="CE5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Experience</a:t>
            </a:r>
          </a:p>
          <a:p>
            <a:pPr algn="ctr"/>
            <a:r>
              <a:rPr lang="en-US" sz="1200" dirty="0" smtClean="0">
                <a:latin typeface="Arial" panose="020B0604020202020204" pitchFamily="34" charset="0"/>
                <a:cs typeface="Arial" panose="020B0604020202020204" pitchFamily="34" charset="0"/>
              </a:rPr>
              <a:t>206, 87, 28</a:t>
            </a:r>
            <a:endParaRPr lang="en-US" sz="1200" dirty="0">
              <a:latin typeface="Arial" panose="020B0604020202020204" pitchFamily="34" charset="0"/>
              <a:cs typeface="Arial" panose="020B0604020202020204" pitchFamily="34" charset="0"/>
            </a:endParaRPr>
          </a:p>
        </p:txBody>
      </p:sp>
      <p:sp>
        <p:nvSpPr>
          <p:cNvPr id="10" name="Rectangle 9"/>
          <p:cNvSpPr/>
          <p:nvPr userDrawn="1"/>
        </p:nvSpPr>
        <p:spPr>
          <a:xfrm>
            <a:off x="5837608" y="593558"/>
            <a:ext cx="1275348" cy="1275348"/>
          </a:xfrm>
          <a:prstGeom prst="rect">
            <a:avLst/>
          </a:prstGeom>
          <a:solidFill>
            <a:srgbClr val="90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Sophistication</a:t>
            </a:r>
          </a:p>
          <a:p>
            <a:pPr algn="ctr"/>
            <a:r>
              <a:rPr lang="en-US" sz="1200" dirty="0" smtClean="0">
                <a:latin typeface="Arial" panose="020B0604020202020204" pitchFamily="34" charset="0"/>
                <a:cs typeface="Arial" panose="020B0604020202020204" pitchFamily="34" charset="0"/>
              </a:rPr>
              <a:t>144, 0,</a:t>
            </a:r>
            <a:r>
              <a:rPr lang="en-US" sz="1200" baseline="0" dirty="0" smtClean="0">
                <a:latin typeface="Arial" panose="020B0604020202020204" pitchFamily="34" charset="0"/>
                <a:cs typeface="Arial" panose="020B0604020202020204" pitchFamily="34" charset="0"/>
              </a:rPr>
              <a:t> 43</a:t>
            </a:r>
            <a:endParaRPr lang="en-US" sz="1200" dirty="0">
              <a:latin typeface="Arial" panose="020B0604020202020204" pitchFamily="34" charset="0"/>
              <a:cs typeface="Arial" panose="020B0604020202020204" pitchFamily="34" charset="0"/>
            </a:endParaRPr>
          </a:p>
        </p:txBody>
      </p:sp>
      <p:sp>
        <p:nvSpPr>
          <p:cNvPr id="11" name="Rectangle 10"/>
          <p:cNvSpPr/>
          <p:nvPr userDrawn="1"/>
        </p:nvSpPr>
        <p:spPr>
          <a:xfrm>
            <a:off x="570354" y="2109537"/>
            <a:ext cx="1275348" cy="1275348"/>
          </a:xfrm>
          <a:prstGeom prst="rect">
            <a:avLst/>
          </a:prstGeom>
          <a:solidFill>
            <a:srgbClr val="FF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85000"/>
                    <a:lumOff val="15000"/>
                  </a:schemeClr>
                </a:solidFill>
                <a:latin typeface="Arial" panose="020B0604020202020204" pitchFamily="34" charset="0"/>
                <a:cs typeface="Arial" panose="020B0604020202020204" pitchFamily="34" charset="0"/>
              </a:rPr>
              <a:t>Optimism</a:t>
            </a:r>
          </a:p>
          <a:p>
            <a:pPr algn="ctr"/>
            <a:r>
              <a:rPr lang="en-US" sz="1200" dirty="0" smtClean="0">
                <a:solidFill>
                  <a:schemeClr val="tx1">
                    <a:lumMod val="85000"/>
                    <a:lumOff val="15000"/>
                  </a:schemeClr>
                </a:solidFill>
                <a:latin typeface="Arial" panose="020B0604020202020204" pitchFamily="34" charset="0"/>
                <a:cs typeface="Arial" panose="020B0604020202020204" pitchFamily="34" charset="0"/>
              </a:rPr>
              <a:t>255, 197, 64</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 name="Rectangle 11"/>
          <p:cNvSpPr/>
          <p:nvPr userDrawn="1"/>
        </p:nvSpPr>
        <p:spPr>
          <a:xfrm>
            <a:off x="2326105" y="2109537"/>
            <a:ext cx="1275348" cy="1275348"/>
          </a:xfrm>
          <a:prstGeom prst="rect">
            <a:avLst/>
          </a:prstGeom>
          <a:solidFill>
            <a:srgbClr val="ADB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Innovation</a:t>
            </a:r>
          </a:p>
          <a:p>
            <a:pPr algn="ctr"/>
            <a:r>
              <a:rPr lang="en-US" sz="1200" dirty="0" smtClean="0">
                <a:latin typeface="Arial" panose="020B0604020202020204" pitchFamily="34" charset="0"/>
                <a:cs typeface="Arial" panose="020B0604020202020204" pitchFamily="34" charset="0"/>
              </a:rPr>
              <a:t>173, 189, 36</a:t>
            </a:r>
            <a:endParaRPr lang="en-US" sz="1200" dirty="0">
              <a:latin typeface="Arial" panose="020B0604020202020204" pitchFamily="34" charset="0"/>
              <a:cs typeface="Arial" panose="020B0604020202020204" pitchFamily="34" charset="0"/>
            </a:endParaRPr>
          </a:p>
        </p:txBody>
      </p:sp>
      <p:sp>
        <p:nvSpPr>
          <p:cNvPr id="13" name="Rectangle 12"/>
          <p:cNvSpPr/>
          <p:nvPr userDrawn="1"/>
        </p:nvSpPr>
        <p:spPr>
          <a:xfrm>
            <a:off x="4081856" y="2109537"/>
            <a:ext cx="1275348" cy="1275348"/>
          </a:xfrm>
          <a:prstGeom prst="rect">
            <a:avLst/>
          </a:prstGeom>
          <a:solidFill>
            <a:srgbClr val="00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Limitless</a:t>
            </a:r>
          </a:p>
          <a:p>
            <a:pPr algn="ctr"/>
            <a:r>
              <a:rPr lang="en-US" sz="1200" dirty="0" smtClean="0">
                <a:latin typeface="Arial" panose="020B0604020202020204" pitchFamily="34" charset="0"/>
                <a:cs typeface="Arial" panose="020B0604020202020204" pitchFamily="34" charset="0"/>
              </a:rPr>
              <a:t>0,</a:t>
            </a:r>
            <a:r>
              <a:rPr lang="en-US" sz="1200" baseline="0" dirty="0" smtClean="0">
                <a:latin typeface="Arial" panose="020B0604020202020204" pitchFamily="34" charset="0"/>
                <a:cs typeface="Arial" panose="020B0604020202020204" pitchFamily="34" charset="0"/>
              </a:rPr>
              <a:t> 140, 204</a:t>
            </a:r>
            <a:endParaRPr lang="en-US" sz="1200" dirty="0">
              <a:latin typeface="Arial" panose="020B0604020202020204" pitchFamily="34" charset="0"/>
              <a:cs typeface="Arial" panose="020B0604020202020204" pitchFamily="34" charset="0"/>
            </a:endParaRPr>
          </a:p>
        </p:txBody>
      </p:sp>
      <p:sp>
        <p:nvSpPr>
          <p:cNvPr id="14" name="Rectangle 13"/>
          <p:cNvSpPr/>
          <p:nvPr userDrawn="1"/>
        </p:nvSpPr>
        <p:spPr>
          <a:xfrm>
            <a:off x="5837608" y="2109537"/>
            <a:ext cx="1275348" cy="1275348"/>
          </a:xfrm>
          <a:prstGeom prst="rect">
            <a:avLst/>
          </a:prstGeom>
          <a:solidFill>
            <a:srgbClr val="931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Fruition</a:t>
            </a:r>
          </a:p>
          <a:p>
            <a:pPr algn="ctr"/>
            <a:r>
              <a:rPr lang="en-US" sz="1200" dirty="0" smtClean="0">
                <a:latin typeface="Arial" panose="020B0604020202020204" pitchFamily="34" charset="0"/>
                <a:cs typeface="Arial" panose="020B0604020202020204" pitchFamily="34" charset="0"/>
              </a:rPr>
              <a:t>147, 21, 123</a:t>
            </a:r>
          </a:p>
        </p:txBody>
      </p:sp>
      <p:sp>
        <p:nvSpPr>
          <p:cNvPr id="15" name="Rectangle 14"/>
          <p:cNvSpPr/>
          <p:nvPr userDrawn="1"/>
        </p:nvSpPr>
        <p:spPr>
          <a:xfrm>
            <a:off x="570354" y="3625516"/>
            <a:ext cx="1275348" cy="1275348"/>
          </a:xfrm>
          <a:prstGeom prst="rect">
            <a:avLst/>
          </a:prstGeom>
          <a:solidFill>
            <a:srgbClr val="939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Cool Gray</a:t>
            </a:r>
            <a:r>
              <a:rPr lang="en-US" sz="1200" baseline="0" dirty="0" smtClean="0">
                <a:latin typeface="Arial" panose="020B0604020202020204" pitchFamily="34" charset="0"/>
                <a:cs typeface="Arial" panose="020B0604020202020204" pitchFamily="34" charset="0"/>
              </a:rPr>
              <a:t> 7</a:t>
            </a:r>
          </a:p>
          <a:p>
            <a:pPr algn="ctr"/>
            <a:r>
              <a:rPr lang="en-US" sz="1200" baseline="0" dirty="0" smtClean="0">
                <a:latin typeface="Arial" panose="020B0604020202020204" pitchFamily="34" charset="0"/>
                <a:cs typeface="Arial" panose="020B0604020202020204" pitchFamily="34" charset="0"/>
              </a:rPr>
              <a:t>147, 145, 149</a:t>
            </a:r>
            <a:endParaRPr lang="en-US" sz="1200" dirty="0">
              <a:latin typeface="Arial" panose="020B0604020202020204" pitchFamily="34" charset="0"/>
              <a:cs typeface="Arial" panose="020B0604020202020204" pitchFamily="34" charset="0"/>
            </a:endParaRPr>
          </a:p>
        </p:txBody>
      </p:sp>
      <p:sp>
        <p:nvSpPr>
          <p:cNvPr id="16" name="Rectangle 15"/>
          <p:cNvSpPr/>
          <p:nvPr userDrawn="1"/>
        </p:nvSpPr>
        <p:spPr>
          <a:xfrm>
            <a:off x="2326105" y="3625516"/>
            <a:ext cx="1275348" cy="1275348"/>
          </a:xfrm>
          <a:prstGeom prst="rect">
            <a:avLst/>
          </a:prstGeom>
          <a:solidFill>
            <a:srgbClr val="585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Cool Gray</a:t>
            </a:r>
            <a:r>
              <a:rPr lang="en-US" sz="1200" baseline="0" dirty="0" smtClean="0">
                <a:latin typeface="Arial" panose="020B0604020202020204" pitchFamily="34" charset="0"/>
                <a:cs typeface="Arial" panose="020B0604020202020204" pitchFamily="34" charset="0"/>
              </a:rPr>
              <a:t> 11</a:t>
            </a:r>
          </a:p>
          <a:p>
            <a:pPr algn="ctr"/>
            <a:r>
              <a:rPr lang="en-US" sz="1200" baseline="0" dirty="0" smtClean="0">
                <a:latin typeface="Arial" panose="020B0604020202020204" pitchFamily="34" charset="0"/>
                <a:cs typeface="Arial" panose="020B0604020202020204" pitchFamily="34" charset="0"/>
              </a:rPr>
              <a:t>88, 86, 89</a:t>
            </a:r>
            <a:endParaRPr lang="en-US" sz="1200" dirty="0">
              <a:latin typeface="Arial" panose="020B0604020202020204" pitchFamily="34" charset="0"/>
              <a:cs typeface="Arial" panose="020B0604020202020204" pitchFamily="34" charset="0"/>
            </a:endParaRPr>
          </a:p>
        </p:txBody>
      </p:sp>
      <p:sp>
        <p:nvSpPr>
          <p:cNvPr id="17" name="Rectangle 16"/>
          <p:cNvSpPr/>
          <p:nvPr userDrawn="1"/>
        </p:nvSpPr>
        <p:spPr>
          <a:xfrm>
            <a:off x="4081856" y="3625516"/>
            <a:ext cx="1275348" cy="1275348"/>
          </a:xfrm>
          <a:prstGeom prst="rect">
            <a:avLst/>
          </a:prstGeom>
          <a:solidFill>
            <a:srgbClr val="D8D9DB"/>
          </a:solidFill>
          <a:ln w="3175">
            <a:solidFill>
              <a:schemeClr val="tx1">
                <a:alpha val="66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anose="020B0604020202020204" pitchFamily="34" charset="0"/>
                <a:cs typeface="Arial" panose="020B0604020202020204" pitchFamily="34" charset="0"/>
              </a:rPr>
              <a:t>Cool Gray 3</a:t>
            </a:r>
          </a:p>
          <a:p>
            <a:pPr algn="ctr"/>
            <a:r>
              <a:rPr lang="en-US" sz="1200" dirty="0" smtClean="0">
                <a:solidFill>
                  <a:schemeClr val="tx1"/>
                </a:solidFill>
                <a:latin typeface="Arial" panose="020B0604020202020204" pitchFamily="34" charset="0"/>
                <a:cs typeface="Arial" panose="020B0604020202020204" pitchFamily="34" charset="0"/>
              </a:rPr>
              <a:t>216, 217, 219</a:t>
            </a:r>
            <a:endParaRPr lang="en-US" sz="1200" dirty="0">
              <a:solidFill>
                <a:schemeClr val="tx1"/>
              </a:solidFill>
              <a:latin typeface="Arial" panose="020B0604020202020204" pitchFamily="34" charset="0"/>
              <a:cs typeface="Arial" panose="020B0604020202020204" pitchFamily="34" charset="0"/>
            </a:endParaRPr>
          </a:p>
        </p:txBody>
      </p:sp>
      <p:sp>
        <p:nvSpPr>
          <p:cNvPr id="18" name="Rectangle 17"/>
          <p:cNvSpPr/>
          <p:nvPr userDrawn="1"/>
        </p:nvSpPr>
        <p:spPr>
          <a:xfrm>
            <a:off x="6206573" y="3625516"/>
            <a:ext cx="1275348" cy="1275348"/>
          </a:xfrm>
          <a:prstGeom prst="rect">
            <a:avLst/>
          </a:prstGeom>
          <a:solidFill>
            <a:srgbClr val="988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Warm Gray 7</a:t>
            </a:r>
          </a:p>
          <a:p>
            <a:pPr algn="ctr"/>
            <a:r>
              <a:rPr lang="en-US" sz="1200" dirty="0" smtClean="0">
                <a:latin typeface="Arial" panose="020B0604020202020204" pitchFamily="34" charset="0"/>
                <a:cs typeface="Arial" panose="020B0604020202020204" pitchFamily="34" charset="0"/>
              </a:rPr>
              <a:t>152, 139, 127</a:t>
            </a:r>
            <a:endParaRPr lang="en-US" sz="1200" dirty="0">
              <a:latin typeface="Arial" panose="020B0604020202020204" pitchFamily="34" charset="0"/>
              <a:cs typeface="Arial" panose="020B0604020202020204" pitchFamily="34" charset="0"/>
            </a:endParaRPr>
          </a:p>
        </p:txBody>
      </p:sp>
      <p:sp>
        <p:nvSpPr>
          <p:cNvPr id="19" name="Rectangle 18"/>
          <p:cNvSpPr/>
          <p:nvPr userDrawn="1"/>
        </p:nvSpPr>
        <p:spPr>
          <a:xfrm>
            <a:off x="7962324" y="3625516"/>
            <a:ext cx="1275348" cy="1275348"/>
          </a:xfrm>
          <a:prstGeom prst="rect">
            <a:avLst/>
          </a:prstGeom>
          <a:solidFill>
            <a:srgbClr val="504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Warm Gray 11</a:t>
            </a:r>
          </a:p>
          <a:p>
            <a:pPr algn="ctr"/>
            <a:r>
              <a:rPr lang="en-US" sz="1200" dirty="0" smtClean="0">
                <a:latin typeface="Arial" panose="020B0604020202020204" pitchFamily="34" charset="0"/>
                <a:cs typeface="Arial" panose="020B0604020202020204" pitchFamily="34" charset="0"/>
              </a:rPr>
              <a:t>80, 69, 53</a:t>
            </a:r>
            <a:endParaRPr lang="en-US" sz="1200" dirty="0">
              <a:latin typeface="Arial" panose="020B0604020202020204" pitchFamily="34" charset="0"/>
              <a:cs typeface="Arial" panose="020B0604020202020204" pitchFamily="34" charset="0"/>
            </a:endParaRPr>
          </a:p>
        </p:txBody>
      </p:sp>
      <p:sp>
        <p:nvSpPr>
          <p:cNvPr id="20" name="Rectangle 19"/>
          <p:cNvSpPr/>
          <p:nvPr userDrawn="1"/>
        </p:nvSpPr>
        <p:spPr>
          <a:xfrm>
            <a:off x="9718075" y="3625516"/>
            <a:ext cx="1275348" cy="1275348"/>
          </a:xfrm>
          <a:prstGeom prst="rect">
            <a:avLst/>
          </a:prstGeom>
          <a:solidFill>
            <a:srgbClr val="D8D0C7"/>
          </a:solidFill>
          <a:ln w="3175">
            <a:solidFill>
              <a:schemeClr val="tx1">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anose="020B0604020202020204" pitchFamily="34" charset="0"/>
                <a:cs typeface="Arial" panose="020B0604020202020204" pitchFamily="34" charset="0"/>
              </a:rPr>
              <a:t>Warm Gray 3</a:t>
            </a:r>
          </a:p>
          <a:p>
            <a:pPr algn="ctr"/>
            <a:r>
              <a:rPr lang="en-US" sz="1200" dirty="0" smtClean="0">
                <a:solidFill>
                  <a:schemeClr val="tx1"/>
                </a:solidFill>
                <a:latin typeface="Arial" panose="020B0604020202020204" pitchFamily="34" charset="0"/>
                <a:cs typeface="Arial" panose="020B0604020202020204" pitchFamily="34" charset="0"/>
              </a:rPr>
              <a:t>216, 208, 199</a:t>
            </a:r>
            <a:endParaRPr lang="en-US" sz="1200" dirty="0">
              <a:solidFill>
                <a:schemeClr val="tx1"/>
              </a:solidFill>
              <a:latin typeface="Arial" panose="020B0604020202020204" pitchFamily="34" charset="0"/>
              <a:cs typeface="Arial" panose="020B0604020202020204" pitchFamily="34" charset="0"/>
            </a:endParaRPr>
          </a:p>
        </p:txBody>
      </p:sp>
      <p:sp>
        <p:nvSpPr>
          <p:cNvPr id="21" name="Rectangle 20"/>
          <p:cNvSpPr/>
          <p:nvPr userDrawn="1"/>
        </p:nvSpPr>
        <p:spPr>
          <a:xfrm>
            <a:off x="570354" y="5181600"/>
            <a:ext cx="1275348" cy="1275348"/>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UC Orange</a:t>
            </a:r>
          </a:p>
          <a:p>
            <a:pPr algn="ctr"/>
            <a:r>
              <a:rPr lang="en-US" sz="1200" dirty="0" smtClean="0">
                <a:latin typeface="Arial" panose="020B0604020202020204" pitchFamily="34" charset="0"/>
                <a:cs typeface="Arial" panose="020B0604020202020204" pitchFamily="34" charset="0"/>
              </a:rPr>
              <a:t>243, 112, 33</a:t>
            </a:r>
            <a:endParaRPr lang="en-US" sz="1200" dirty="0">
              <a:latin typeface="Arial" panose="020B0604020202020204" pitchFamily="34" charset="0"/>
              <a:cs typeface="Arial" panose="020B0604020202020204" pitchFamily="34" charset="0"/>
            </a:endParaRPr>
          </a:p>
        </p:txBody>
      </p:sp>
      <p:sp>
        <p:nvSpPr>
          <p:cNvPr id="22" name="Rectangle 21"/>
          <p:cNvSpPr/>
          <p:nvPr userDrawn="1"/>
        </p:nvSpPr>
        <p:spPr>
          <a:xfrm>
            <a:off x="2326105" y="5181600"/>
            <a:ext cx="1275348" cy="1275348"/>
          </a:xfrm>
          <a:prstGeom prst="rect">
            <a:avLst/>
          </a:prstGeom>
          <a:solidFill>
            <a:srgbClr val="002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UC Blue</a:t>
            </a:r>
          </a:p>
          <a:p>
            <a:pPr algn="ctr"/>
            <a:r>
              <a:rPr lang="en-US" sz="1200" dirty="0" smtClean="0">
                <a:latin typeface="Arial" panose="020B0604020202020204" pitchFamily="34" charset="0"/>
                <a:cs typeface="Arial" panose="020B0604020202020204" pitchFamily="34" charset="0"/>
              </a:rPr>
              <a:t>0,</a:t>
            </a:r>
            <a:r>
              <a:rPr lang="en-US" sz="1200" baseline="0" dirty="0" smtClean="0">
                <a:latin typeface="Arial" panose="020B0604020202020204" pitchFamily="34" charset="0"/>
                <a:cs typeface="Arial" panose="020B0604020202020204" pitchFamily="34" charset="0"/>
              </a:rPr>
              <a:t> 45, 103</a:t>
            </a:r>
            <a:endParaRPr lang="en-US" sz="1200" dirty="0">
              <a:latin typeface="Arial" panose="020B0604020202020204" pitchFamily="34" charset="0"/>
              <a:cs typeface="Arial" panose="020B0604020202020204" pitchFamily="34" charset="0"/>
            </a:endParaRPr>
          </a:p>
        </p:txBody>
      </p:sp>
      <p:sp>
        <p:nvSpPr>
          <p:cNvPr id="23" name="Rectangle 22"/>
          <p:cNvSpPr/>
          <p:nvPr userDrawn="1"/>
        </p:nvSpPr>
        <p:spPr>
          <a:xfrm>
            <a:off x="4562260" y="5181600"/>
            <a:ext cx="1275348" cy="1275348"/>
          </a:xfrm>
          <a:prstGeom prst="rect">
            <a:avLst/>
          </a:prstGeom>
          <a:solidFill>
            <a:srgbClr val="00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Springfield</a:t>
            </a:r>
          </a:p>
          <a:p>
            <a:pPr algn="ctr"/>
            <a:r>
              <a:rPr lang="en-US" sz="1200" dirty="0" smtClean="0">
                <a:solidFill>
                  <a:schemeClr val="bg1"/>
                </a:solidFill>
                <a:latin typeface="Arial" panose="020B0604020202020204" pitchFamily="34" charset="0"/>
                <a:cs typeface="Arial" panose="020B0604020202020204" pitchFamily="34" charset="0"/>
              </a:rPr>
              <a:t>0, 62, 114</a:t>
            </a:r>
            <a:endParaRPr lang="en-US" sz="1200" dirty="0">
              <a:solidFill>
                <a:schemeClr val="bg1"/>
              </a:solidFill>
              <a:latin typeface="Arial" panose="020B0604020202020204" pitchFamily="34" charset="0"/>
              <a:cs typeface="Arial" panose="020B0604020202020204" pitchFamily="34" charset="0"/>
            </a:endParaRPr>
          </a:p>
        </p:txBody>
      </p:sp>
      <p:sp>
        <p:nvSpPr>
          <p:cNvPr id="24" name="Rectangle 23"/>
          <p:cNvSpPr/>
          <p:nvPr userDrawn="1"/>
        </p:nvSpPr>
        <p:spPr>
          <a:xfrm>
            <a:off x="6686977" y="5181600"/>
            <a:ext cx="1275348" cy="1275348"/>
          </a:xfrm>
          <a:prstGeom prst="rect">
            <a:avLst/>
          </a:prstGeom>
          <a:solidFill>
            <a:srgbClr val="EE3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Chicago Red</a:t>
            </a:r>
          </a:p>
          <a:p>
            <a:pPr algn="ctr"/>
            <a:r>
              <a:rPr lang="en-US" sz="1200" dirty="0" smtClean="0">
                <a:latin typeface="Arial" panose="020B0604020202020204" pitchFamily="34" charset="0"/>
                <a:cs typeface="Arial" panose="020B0604020202020204" pitchFamily="34" charset="0"/>
              </a:rPr>
              <a:t>238, 49, 47</a:t>
            </a:r>
          </a:p>
        </p:txBody>
      </p:sp>
      <p:sp>
        <p:nvSpPr>
          <p:cNvPr id="25" name="Rectangle 24"/>
          <p:cNvSpPr/>
          <p:nvPr userDrawn="1"/>
        </p:nvSpPr>
        <p:spPr>
          <a:xfrm>
            <a:off x="8442728" y="5181600"/>
            <a:ext cx="1275348" cy="1275348"/>
          </a:xfrm>
          <a:prstGeom prst="rect">
            <a:avLst/>
          </a:prstGeom>
          <a:solidFill>
            <a:srgbClr val="002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Chicago Blue</a:t>
            </a:r>
          </a:p>
          <a:p>
            <a:pPr algn="ctr"/>
            <a:r>
              <a:rPr lang="en-US" sz="1200" dirty="0" smtClean="0">
                <a:latin typeface="Arial" panose="020B0604020202020204" pitchFamily="34" charset="0"/>
                <a:cs typeface="Arial" panose="020B0604020202020204" pitchFamily="34" charset="0"/>
              </a:rPr>
              <a:t>0, 41, 103</a:t>
            </a:r>
          </a:p>
        </p:txBody>
      </p:sp>
      <p:sp>
        <p:nvSpPr>
          <p:cNvPr id="26" name="Rectangle 25"/>
          <p:cNvSpPr/>
          <p:nvPr userDrawn="1"/>
        </p:nvSpPr>
        <p:spPr>
          <a:xfrm>
            <a:off x="10198479" y="5181600"/>
            <a:ext cx="1275348" cy="1275348"/>
          </a:xfrm>
          <a:prstGeom prst="rect">
            <a:avLst/>
          </a:prstGeom>
          <a:solidFill>
            <a:srgbClr val="00A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Chicago Teal</a:t>
            </a:r>
          </a:p>
          <a:p>
            <a:pPr algn="ctr"/>
            <a:r>
              <a:rPr lang="en-US" sz="1200" dirty="0" smtClean="0">
                <a:solidFill>
                  <a:schemeClr val="bg1"/>
                </a:solidFill>
                <a:latin typeface="Arial" panose="020B0604020202020204" pitchFamily="34" charset="0"/>
                <a:cs typeface="Arial" panose="020B0604020202020204" pitchFamily="34" charset="0"/>
              </a:rPr>
              <a:t>0, 175, 211</a:t>
            </a:r>
          </a:p>
        </p:txBody>
      </p:sp>
    </p:spTree>
    <p:extLst>
      <p:ext uri="{BB962C8B-B14F-4D97-AF65-F5344CB8AC3E}">
        <p14:creationId xmlns:p14="http://schemas.microsoft.com/office/powerpoint/2010/main" val="8948506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lum bright="70000" contrast="-70000"/>
          </a:blip>
          <a:srcRect t="29535" b="29535"/>
          <a:stretch>
            <a:fillRect/>
          </a:stretch>
        </p:blipFill>
        <p:spPr>
          <a:prstGeom prst="rect">
            <a:avLst/>
          </a:prstGeom>
        </p:spPr>
      </p:pic>
      <p:sp>
        <p:nvSpPr>
          <p:cNvPr id="2" name="Text Placeholder 1"/>
          <p:cNvSpPr>
            <a:spLocks noGrp="1"/>
          </p:cNvSpPr>
          <p:nvPr>
            <p:ph type="body" sz="quarter" idx="11"/>
          </p:nvPr>
        </p:nvSpPr>
        <p:spPr>
          <a:xfrm>
            <a:off x="-1" y="465222"/>
            <a:ext cx="12191999" cy="777624"/>
          </a:xfrm>
        </p:spPr>
        <p:txBody>
          <a:bodyPr>
            <a:noAutofit/>
          </a:bodyPr>
          <a:lstStyle/>
          <a:p>
            <a:r>
              <a:rPr lang="en-US" sz="5400" dirty="0" smtClean="0">
                <a:effectLst>
                  <a:outerShdw blurRad="38100" dist="38100" dir="2700000" algn="tl">
                    <a:srgbClr val="000000">
                      <a:alpha val="43137"/>
                    </a:srgbClr>
                  </a:outerShdw>
                </a:effectLst>
              </a:rPr>
              <a:t>Strategic Framework </a:t>
            </a:r>
            <a:r>
              <a:rPr lang="en-US" sz="5400" i="1" dirty="0" smtClean="0">
                <a:effectLst>
                  <a:outerShdw blurRad="38100" dist="38100" dir="2700000" algn="tl">
                    <a:srgbClr val="000000">
                      <a:alpha val="43137"/>
                    </a:srgbClr>
                  </a:outerShdw>
                </a:effectLst>
              </a:rPr>
              <a:t>in Action:</a:t>
            </a:r>
          </a:p>
          <a:p>
            <a:r>
              <a:rPr lang="en-US" sz="4400" dirty="0" smtClean="0">
                <a:effectLst>
                  <a:outerShdw blurRad="38100" dist="38100" dir="2700000" algn="tl">
                    <a:srgbClr val="000000">
                      <a:alpha val="43137"/>
                    </a:srgbClr>
                  </a:outerShdw>
                </a:effectLst>
              </a:rPr>
              <a:t>Investment, Performance, and Accountability Commitment (IPAC)</a:t>
            </a:r>
            <a:endParaRPr lang="en-US" sz="4400" dirty="0">
              <a:effectLst>
                <a:outerShdw blurRad="38100" dist="38100" dir="2700000" algn="tl">
                  <a:srgbClr val="000000">
                    <a:alpha val="43137"/>
                  </a:srgbClr>
                </a:outerShdw>
              </a:effectLst>
            </a:endParaRPr>
          </a:p>
        </p:txBody>
      </p:sp>
      <p:sp>
        <p:nvSpPr>
          <p:cNvPr id="9" name="Text Placeholder 8"/>
          <p:cNvSpPr>
            <a:spLocks noGrp="1"/>
          </p:cNvSpPr>
          <p:nvPr>
            <p:ph type="body" sz="quarter" idx="12"/>
          </p:nvPr>
        </p:nvSpPr>
        <p:spPr>
          <a:xfrm>
            <a:off x="1" y="3417997"/>
            <a:ext cx="12191999" cy="2555875"/>
          </a:xfrm>
        </p:spPr>
        <p:txBody>
          <a:bodyPr>
            <a:normAutofit lnSpcReduction="10000"/>
          </a:bodyPr>
          <a:lstStyle/>
          <a:p>
            <a:pPr marL="0" indent="0" algn="ctr">
              <a:buNone/>
            </a:pPr>
            <a:r>
              <a:rPr lang="en-US" sz="4000" b="1" dirty="0" smtClean="0">
                <a:latin typeface="+mn-lt"/>
              </a:rPr>
              <a:t>November 10, 2016</a:t>
            </a:r>
          </a:p>
          <a:p>
            <a:pPr marL="0" indent="0" algn="ctr">
              <a:buNone/>
            </a:pPr>
            <a:endParaRPr lang="en-US" sz="4000" b="1" dirty="0" smtClean="0">
              <a:latin typeface="+mn-lt"/>
            </a:endParaRPr>
          </a:p>
          <a:p>
            <a:pPr marL="0" indent="0" algn="ctr">
              <a:buNone/>
            </a:pPr>
            <a:r>
              <a:rPr lang="en-US" sz="4000" b="1" dirty="0" smtClean="0">
                <a:latin typeface="+mn-lt"/>
              </a:rPr>
              <a:t>Timothy L. Killeen</a:t>
            </a:r>
          </a:p>
          <a:p>
            <a:pPr marL="0" indent="0" algn="ctr">
              <a:buNone/>
            </a:pPr>
            <a:r>
              <a:rPr lang="en-US" sz="4000" b="1" dirty="0" smtClean="0">
                <a:latin typeface="+mn-lt"/>
              </a:rPr>
              <a:t>President</a:t>
            </a:r>
            <a:endParaRPr lang="en-US" sz="4000" b="1" dirty="0">
              <a:latin typeface="+mn-lt"/>
            </a:endParaRPr>
          </a:p>
          <a:p>
            <a:endParaRPr lang="en-US" dirty="0"/>
          </a:p>
        </p:txBody>
      </p:sp>
    </p:spTree>
    <p:extLst>
      <p:ext uri="{BB962C8B-B14F-4D97-AF65-F5344CB8AC3E}">
        <p14:creationId xmlns:p14="http://schemas.microsoft.com/office/powerpoint/2010/main" val="3469366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79"/>
            <a:ext cx="12192000" cy="86615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0" y="131369"/>
            <a:ext cx="11991109" cy="741468"/>
          </a:xfrm>
        </p:spPr>
        <p:txBody>
          <a:bodyPr>
            <a:noAutofit/>
          </a:bodyPr>
          <a:lstStyle/>
          <a:p>
            <a:r>
              <a:rPr lang="en-US" sz="4000" dirty="0" smtClean="0">
                <a:solidFill>
                  <a:schemeClr val="bg1"/>
                </a:solidFill>
                <a:effectLst>
                  <a:outerShdw blurRad="38100" dist="38100" dir="2700000" algn="tl">
                    <a:srgbClr val="000000">
                      <a:alpha val="43137"/>
                    </a:srgbClr>
                  </a:outerShdw>
                </a:effectLst>
              </a:rPr>
              <a:t>System Commitment: Affordability &amp; Access</a:t>
            </a:r>
            <a:endParaRPr lang="en-US" sz="4000" i="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573024" y="1414272"/>
            <a:ext cx="5340096" cy="5293757"/>
          </a:xfrm>
          <a:prstGeom prst="rect">
            <a:avLst/>
          </a:prstGeom>
          <a:noFill/>
        </p:spPr>
        <p:txBody>
          <a:bodyPr wrap="square" rtlCol="0">
            <a:spAutoFit/>
          </a:bodyPr>
          <a:lstStyle/>
          <a:p>
            <a:pPr marL="285750" indent="-285750">
              <a:buFont typeface="Arial" panose="020B0604020202020204" pitchFamily="34" charset="0"/>
              <a:buChar char="•"/>
            </a:pPr>
            <a:r>
              <a:rPr lang="en-US" sz="4000" b="1" dirty="0" smtClean="0"/>
              <a:t>Continue to provide significant financial aid for undergraduate students</a:t>
            </a:r>
          </a:p>
          <a:p>
            <a:pPr marL="285750" indent="-285750">
              <a:buFont typeface="Arial" panose="020B0604020202020204" pitchFamily="34" charset="0"/>
              <a:buChar char="•"/>
            </a:pPr>
            <a:r>
              <a:rPr lang="en-US" sz="4000" b="1" dirty="0" smtClean="0"/>
              <a:t>Set aside 12.5% of annual appropriation for need-based financial aid</a:t>
            </a:r>
          </a:p>
          <a:p>
            <a:endParaRPr lang="en-US" dirty="0"/>
          </a:p>
        </p:txBody>
      </p:sp>
      <p:sp>
        <p:nvSpPr>
          <p:cNvPr id="12" name="Right Arrow 11"/>
          <p:cNvSpPr/>
          <p:nvPr/>
        </p:nvSpPr>
        <p:spPr>
          <a:xfrm>
            <a:off x="6362080" y="1094910"/>
            <a:ext cx="5629029" cy="519616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1904" y="3045487"/>
            <a:ext cx="4706112" cy="1107996"/>
          </a:xfrm>
          <a:prstGeom prst="rect">
            <a:avLst/>
          </a:prstGeom>
          <a:noFill/>
        </p:spPr>
        <p:txBody>
          <a:bodyPr wrap="square" rtlCol="0">
            <a:spAutoFit/>
          </a:bodyPr>
          <a:lstStyle/>
          <a:p>
            <a:r>
              <a:rPr lang="en-US" sz="6600" b="1" dirty="0"/>
              <a:t>$83 M</a:t>
            </a:r>
            <a:r>
              <a:rPr lang="en-US" sz="6600" b="1" dirty="0" smtClean="0"/>
              <a:t>illion</a:t>
            </a:r>
            <a:endParaRPr lang="en-US" sz="6600" b="1" dirty="0"/>
          </a:p>
        </p:txBody>
      </p:sp>
    </p:spTree>
    <p:extLst>
      <p:ext uri="{BB962C8B-B14F-4D97-AF65-F5344CB8AC3E}">
        <p14:creationId xmlns:p14="http://schemas.microsoft.com/office/powerpoint/2010/main" val="2323004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79"/>
            <a:ext cx="12192000" cy="86615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0" y="131369"/>
            <a:ext cx="11991109" cy="741468"/>
          </a:xfrm>
        </p:spPr>
        <p:txBody>
          <a:bodyPr>
            <a:noAutofit/>
          </a:bodyPr>
          <a:lstStyle/>
          <a:p>
            <a:r>
              <a:rPr lang="en-US" sz="4000" dirty="0" smtClean="0">
                <a:solidFill>
                  <a:schemeClr val="bg1"/>
                </a:solidFill>
                <a:effectLst>
                  <a:outerShdw blurRad="38100" dist="38100" dir="2700000" algn="tl">
                    <a:srgbClr val="000000">
                      <a:alpha val="43137"/>
                    </a:srgbClr>
                  </a:outerShdw>
                </a:effectLst>
              </a:rPr>
              <a:t>System Commitment: Diversity</a:t>
            </a:r>
            <a:endParaRPr lang="en-US" sz="4000"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4627418" y="6040581"/>
            <a:ext cx="2978727" cy="803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803" y="2610966"/>
            <a:ext cx="5376672" cy="35844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291" y="1253451"/>
            <a:ext cx="4236818" cy="5188912"/>
          </a:xfrm>
          <a:prstGeom prst="rect">
            <a:avLst/>
          </a:prstGeom>
        </p:spPr>
      </p:pic>
      <p:sp>
        <p:nvSpPr>
          <p:cNvPr id="6" name="TextBox 5"/>
          <p:cNvSpPr txBox="1"/>
          <p:nvPr/>
        </p:nvSpPr>
        <p:spPr>
          <a:xfrm>
            <a:off x="314082" y="1013350"/>
            <a:ext cx="8354430" cy="1938992"/>
          </a:xfrm>
          <a:prstGeom prst="rect">
            <a:avLst/>
          </a:prstGeom>
          <a:noFill/>
        </p:spPr>
        <p:txBody>
          <a:bodyPr wrap="square" rtlCol="0">
            <a:spAutoFit/>
          </a:bodyPr>
          <a:lstStyle/>
          <a:p>
            <a:r>
              <a:rPr lang="en-US" sz="4000" b="1" dirty="0" smtClean="0"/>
              <a:t>And at least $15 million per year financial aid for underrepresented groups</a:t>
            </a:r>
            <a:endParaRPr lang="en-US" sz="4000" b="1" dirty="0"/>
          </a:p>
        </p:txBody>
      </p:sp>
    </p:spTree>
    <p:extLst>
      <p:ext uri="{BB962C8B-B14F-4D97-AF65-F5344CB8AC3E}">
        <p14:creationId xmlns:p14="http://schemas.microsoft.com/office/powerpoint/2010/main" val="2459642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3778"/>
            <a:ext cx="12192000" cy="166063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75501" y="832143"/>
            <a:ext cx="12191999" cy="777624"/>
          </a:xfrm>
        </p:spPr>
        <p:txBody>
          <a:bodyPr>
            <a:normAutofit fontScale="92500"/>
          </a:bodyPr>
          <a:lstStyle/>
          <a:p>
            <a:r>
              <a:rPr lang="en-US" dirty="0" smtClean="0">
                <a:solidFill>
                  <a:schemeClr val="bg1"/>
                </a:solidFill>
                <a:effectLst>
                  <a:outerShdw blurRad="38100" dist="38100" dir="2700000" algn="tl">
                    <a:srgbClr val="000000">
                      <a:alpha val="43137"/>
                    </a:srgbClr>
                  </a:outerShdw>
                </a:effectLst>
              </a:rPr>
              <a:t>System Commitment: Illinois Residents</a:t>
            </a:r>
            <a:endParaRPr lang="en-US" i="1" dirty="0">
              <a:solidFill>
                <a:schemeClr val="bg1"/>
              </a:solidFill>
              <a:effectLst>
                <a:outerShdw blurRad="38100" dist="38100" dir="2700000" algn="tl">
                  <a:srgbClr val="000000">
                    <a:alpha val="43137"/>
                  </a:srgbClr>
                </a:outerShdw>
              </a:effectLst>
            </a:endParaRPr>
          </a:p>
        </p:txBody>
      </p:sp>
      <p:sp>
        <p:nvSpPr>
          <p:cNvPr id="9" name="Text Placeholder 8"/>
          <p:cNvSpPr>
            <a:spLocks noGrp="1"/>
          </p:cNvSpPr>
          <p:nvPr>
            <p:ph type="body" sz="quarter" idx="12"/>
          </p:nvPr>
        </p:nvSpPr>
        <p:spPr>
          <a:xfrm>
            <a:off x="-26673" y="2158132"/>
            <a:ext cx="4889617" cy="4131832"/>
          </a:xfrm>
        </p:spPr>
        <p:txBody>
          <a:bodyPr>
            <a:noAutofit/>
          </a:bodyPr>
          <a:lstStyle/>
          <a:p>
            <a:pPr lvl="1">
              <a:lnSpc>
                <a:spcPct val="80000"/>
              </a:lnSpc>
            </a:pPr>
            <a:r>
              <a:rPr lang="en-US" sz="3600" b="1" dirty="0" smtClean="0">
                <a:latin typeface="+mn-lt"/>
              </a:rPr>
              <a:t>More than 80% </a:t>
            </a:r>
            <a:br>
              <a:rPr lang="en-US" sz="3600" b="1" dirty="0" smtClean="0">
                <a:latin typeface="+mn-lt"/>
              </a:rPr>
            </a:br>
            <a:r>
              <a:rPr lang="en-US" sz="3600" b="1" dirty="0" smtClean="0">
                <a:latin typeface="+mn-lt"/>
              </a:rPr>
              <a:t>of current undergraduates are Illinois residents</a:t>
            </a:r>
          </a:p>
          <a:p>
            <a:pPr lvl="1">
              <a:lnSpc>
                <a:spcPct val="80000"/>
              </a:lnSpc>
            </a:pPr>
            <a:r>
              <a:rPr lang="en-US" sz="3600" b="1" dirty="0" smtClean="0">
                <a:latin typeface="+mn-lt"/>
              </a:rPr>
              <a:t>Continued commitment to admit </a:t>
            </a:r>
            <a:r>
              <a:rPr lang="en-US" sz="3600" b="1" dirty="0">
                <a:latin typeface="+mn-lt"/>
              </a:rPr>
              <a:t>Illinois residents as </a:t>
            </a:r>
            <a:r>
              <a:rPr lang="en-US" sz="3600" b="1" dirty="0" smtClean="0">
                <a:latin typeface="+mn-lt"/>
              </a:rPr>
              <a:t>undergraduates</a:t>
            </a:r>
            <a:endParaRPr lang="en-US" sz="3600" b="1" dirty="0">
              <a:latin typeface="+mn-lt"/>
            </a:endParaRPr>
          </a:p>
        </p:txBody>
      </p:sp>
      <p:sp>
        <p:nvSpPr>
          <p:cNvPr id="14" name="Rectangle 13"/>
          <p:cNvSpPr/>
          <p:nvPr/>
        </p:nvSpPr>
        <p:spPr>
          <a:xfrm>
            <a:off x="4475018" y="6068290"/>
            <a:ext cx="3366655" cy="775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p:cNvGraphicFramePr/>
          <p:nvPr>
            <p:extLst>
              <p:ext uri="{D42A27DB-BD31-4B8C-83A1-F6EECF244321}">
                <p14:modId xmlns:p14="http://schemas.microsoft.com/office/powerpoint/2010/main" val="228122769"/>
              </p:ext>
            </p:extLst>
          </p:nvPr>
        </p:nvGraphicFramePr>
        <p:xfrm>
          <a:off x="4862944" y="2107257"/>
          <a:ext cx="7010401" cy="46736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98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3778"/>
            <a:ext cx="12192000" cy="166063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75501" y="832143"/>
            <a:ext cx="12191999" cy="777624"/>
          </a:xfrm>
        </p:spPr>
        <p:txBody>
          <a:bodyPr>
            <a:normAutofit fontScale="85000" lnSpcReduction="10000"/>
          </a:bodyPr>
          <a:lstStyle/>
          <a:p>
            <a:r>
              <a:rPr lang="en-US" dirty="0" smtClean="0">
                <a:solidFill>
                  <a:schemeClr val="bg1"/>
                </a:solidFill>
                <a:effectLst>
                  <a:outerShdw blurRad="38100" dist="38100" dir="2700000" algn="tl">
                    <a:srgbClr val="000000">
                      <a:alpha val="43137"/>
                    </a:srgbClr>
                  </a:outerShdw>
                </a:effectLst>
              </a:rPr>
              <a:t>System Commitment: Retention &amp; Success</a:t>
            </a:r>
            <a:endParaRPr lang="en-US"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70804" y="2279059"/>
            <a:ext cx="5501786" cy="3046988"/>
          </a:xfrm>
          <a:prstGeom prst="rect">
            <a:avLst/>
          </a:prstGeom>
        </p:spPr>
        <p:txBody>
          <a:bodyPr wrap="square">
            <a:spAutoFit/>
          </a:bodyPr>
          <a:lstStyle/>
          <a:p>
            <a:pPr marL="1028700" lvl="1" indent="-571500">
              <a:lnSpc>
                <a:spcPct val="80000"/>
              </a:lnSpc>
              <a:buFont typeface="Arial" panose="020B0604020202020204" pitchFamily="34" charset="0"/>
              <a:buChar char="•"/>
            </a:pPr>
            <a:r>
              <a:rPr lang="en-US" sz="4000" b="1" dirty="0"/>
              <a:t>Focus on </a:t>
            </a:r>
            <a:r>
              <a:rPr lang="en-US" sz="4000" b="1" dirty="0" smtClean="0"/>
              <a:t>first-year retention </a:t>
            </a:r>
          </a:p>
          <a:p>
            <a:pPr lvl="1">
              <a:lnSpc>
                <a:spcPct val="80000"/>
              </a:lnSpc>
            </a:pPr>
            <a:endParaRPr lang="en-US" sz="4000" b="1" dirty="0" smtClean="0"/>
          </a:p>
          <a:p>
            <a:pPr marL="1028700" lvl="1" indent="-571500">
              <a:lnSpc>
                <a:spcPct val="80000"/>
              </a:lnSpc>
              <a:buFont typeface="Arial" panose="020B0604020202020204" pitchFamily="34" charset="0"/>
              <a:buChar char="•"/>
            </a:pPr>
            <a:r>
              <a:rPr lang="en-US" sz="4000" b="1" dirty="0" smtClean="0"/>
              <a:t>Maintain high graduation rate</a:t>
            </a:r>
            <a:endParaRPr lang="en-US" sz="4000" b="1" dirty="0"/>
          </a:p>
          <a:p>
            <a:pPr lvl="1">
              <a:lnSpc>
                <a:spcPct val="80000"/>
              </a:lnSpc>
            </a:pPr>
            <a:endParaRPr lang="en-US" sz="4000" b="1" dirty="0"/>
          </a:p>
        </p:txBody>
      </p:sp>
      <p:sp>
        <p:nvSpPr>
          <p:cNvPr id="11" name="Rectangle 10"/>
          <p:cNvSpPr/>
          <p:nvPr/>
        </p:nvSpPr>
        <p:spPr>
          <a:xfrm>
            <a:off x="4627418" y="5971309"/>
            <a:ext cx="3200400" cy="872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p:cNvGraphicFramePr/>
          <p:nvPr>
            <p:extLst>
              <p:ext uri="{D42A27DB-BD31-4B8C-83A1-F6EECF244321}">
                <p14:modId xmlns:p14="http://schemas.microsoft.com/office/powerpoint/2010/main" val="2782200523"/>
              </p:ext>
            </p:extLst>
          </p:nvPr>
        </p:nvGraphicFramePr>
        <p:xfrm>
          <a:off x="5464918" y="1944413"/>
          <a:ext cx="6802582" cy="4748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974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3778"/>
            <a:ext cx="12192000" cy="166063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75501" y="832143"/>
            <a:ext cx="12191999" cy="777624"/>
          </a:xfrm>
        </p:spPr>
        <p:txBody>
          <a:bodyPr>
            <a:normAutofit/>
          </a:bodyPr>
          <a:lstStyle/>
          <a:p>
            <a:r>
              <a:rPr lang="en-US" dirty="0" smtClean="0">
                <a:solidFill>
                  <a:schemeClr val="bg1"/>
                </a:solidFill>
                <a:effectLst>
                  <a:outerShdw blurRad="38100" dist="38100" dir="2700000" algn="tl">
                    <a:srgbClr val="000000">
                      <a:alpha val="43137"/>
                    </a:srgbClr>
                  </a:outerShdw>
                </a:effectLst>
              </a:rPr>
              <a:t>System Commitment: Accountability</a:t>
            </a:r>
            <a:endParaRPr lang="en-US" i="1" dirty="0">
              <a:solidFill>
                <a:schemeClr val="bg1"/>
              </a:solidFill>
              <a:effectLst>
                <a:outerShdw blurRad="38100" dist="38100" dir="2700000" algn="tl">
                  <a:srgbClr val="000000">
                    <a:alpha val="43137"/>
                  </a:srgbClr>
                </a:outerShdw>
              </a:effectLst>
            </a:endParaRPr>
          </a:p>
        </p:txBody>
      </p:sp>
      <p:sp>
        <p:nvSpPr>
          <p:cNvPr id="9" name="Text Placeholder 8"/>
          <p:cNvSpPr>
            <a:spLocks noGrp="1"/>
          </p:cNvSpPr>
          <p:nvPr>
            <p:ph type="body" sz="quarter" idx="12"/>
          </p:nvPr>
        </p:nvSpPr>
        <p:spPr>
          <a:xfrm>
            <a:off x="310861" y="2492778"/>
            <a:ext cx="4247284" cy="3692704"/>
          </a:xfrm>
        </p:spPr>
        <p:txBody>
          <a:bodyPr>
            <a:normAutofit/>
          </a:bodyPr>
          <a:lstStyle/>
          <a:p>
            <a:pPr marL="457200" lvl="1" indent="0">
              <a:lnSpc>
                <a:spcPct val="80000"/>
              </a:lnSpc>
              <a:buNone/>
            </a:pPr>
            <a:r>
              <a:rPr lang="en-US" sz="4000" b="1" dirty="0">
                <a:latin typeface="+mn-lt"/>
              </a:rPr>
              <a:t>Increase accountability </a:t>
            </a:r>
            <a:r>
              <a:rPr lang="en-US" sz="4000" b="1" dirty="0" smtClean="0">
                <a:latin typeface="+mn-lt"/>
              </a:rPr>
              <a:t> by </a:t>
            </a:r>
            <a:r>
              <a:rPr lang="en-US" sz="4000" b="1" dirty="0">
                <a:latin typeface="+mn-lt"/>
              </a:rPr>
              <a:t>providing an annual report card</a:t>
            </a:r>
          </a:p>
          <a:p>
            <a:pPr marL="457200" lvl="1" indent="0">
              <a:lnSpc>
                <a:spcPct val="80000"/>
              </a:lnSpc>
              <a:buNone/>
            </a:pPr>
            <a:endParaRPr lang="en-US" sz="32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0954"/>
          <a:stretch/>
        </p:blipFill>
        <p:spPr>
          <a:xfrm>
            <a:off x="4350327" y="2158132"/>
            <a:ext cx="7661563" cy="3365055"/>
          </a:xfrm>
          <a:prstGeom prst="rect">
            <a:avLst/>
          </a:prstGeom>
        </p:spPr>
      </p:pic>
    </p:spTree>
    <p:extLst>
      <p:ext uri="{BB962C8B-B14F-4D97-AF65-F5344CB8AC3E}">
        <p14:creationId xmlns:p14="http://schemas.microsoft.com/office/powerpoint/2010/main" val="696875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3778"/>
            <a:ext cx="12192000" cy="16606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75501" y="832143"/>
            <a:ext cx="12191999" cy="777624"/>
          </a:xfrm>
        </p:spPr>
        <p:txBody>
          <a:bodyPr>
            <a:normAutofit/>
          </a:bodyPr>
          <a:lstStyle/>
          <a:p>
            <a:r>
              <a:rPr lang="en-US" dirty="0" smtClean="0">
                <a:solidFill>
                  <a:schemeClr val="bg1"/>
                </a:solidFill>
                <a:effectLst>
                  <a:outerShdw blurRad="38100" dist="38100" dir="2700000" algn="tl">
                    <a:srgbClr val="000000">
                      <a:alpha val="43137"/>
                    </a:srgbClr>
                  </a:outerShdw>
                </a:effectLst>
              </a:rPr>
              <a:t>Board Resolution &amp; Advocacy</a:t>
            </a:r>
            <a:endParaRPr lang="en-US" i="1" dirty="0">
              <a:solidFill>
                <a:schemeClr val="bg1"/>
              </a:solidFill>
              <a:effectLst>
                <a:outerShdw blurRad="38100" dist="38100" dir="2700000" algn="tl">
                  <a:srgbClr val="000000">
                    <a:alpha val="43137"/>
                  </a:srgbClr>
                </a:outerShdw>
              </a:effectLst>
            </a:endParaRPr>
          </a:p>
        </p:txBody>
      </p:sp>
      <p:sp>
        <p:nvSpPr>
          <p:cNvPr id="9" name="Text Placeholder 8"/>
          <p:cNvSpPr>
            <a:spLocks noGrp="1"/>
          </p:cNvSpPr>
          <p:nvPr>
            <p:ph type="body" sz="quarter" idx="12"/>
          </p:nvPr>
        </p:nvSpPr>
        <p:spPr>
          <a:xfrm>
            <a:off x="233796" y="2492778"/>
            <a:ext cx="6748895" cy="3566646"/>
          </a:xfrm>
        </p:spPr>
        <p:txBody>
          <a:bodyPr>
            <a:normAutofit lnSpcReduction="10000"/>
          </a:bodyPr>
          <a:lstStyle/>
          <a:p>
            <a:pPr lvl="1">
              <a:lnSpc>
                <a:spcPct val="80000"/>
              </a:lnSpc>
            </a:pPr>
            <a:r>
              <a:rPr lang="en-US" sz="4000" b="1" dirty="0" smtClean="0">
                <a:latin typeface="+mn-lt"/>
              </a:rPr>
              <a:t>Bill is being filed </a:t>
            </a:r>
            <a:r>
              <a:rPr lang="en-US" sz="4000" b="1" dirty="0">
                <a:latin typeface="+mn-lt"/>
              </a:rPr>
              <a:t>today</a:t>
            </a:r>
          </a:p>
          <a:p>
            <a:pPr lvl="1">
              <a:lnSpc>
                <a:spcPct val="80000"/>
              </a:lnSpc>
            </a:pPr>
            <a:endParaRPr lang="en-US" sz="4000" b="1" dirty="0">
              <a:latin typeface="+mn-lt"/>
            </a:endParaRPr>
          </a:p>
          <a:p>
            <a:pPr lvl="1">
              <a:lnSpc>
                <a:spcPct val="80000"/>
              </a:lnSpc>
            </a:pPr>
            <a:r>
              <a:rPr lang="en-US" sz="4000" b="1" dirty="0">
                <a:latin typeface="+mn-lt"/>
              </a:rPr>
              <a:t>Thank you to U of I caucus and </a:t>
            </a:r>
            <a:r>
              <a:rPr lang="en-US" sz="4000" b="1" dirty="0" smtClean="0">
                <a:latin typeface="+mn-lt"/>
              </a:rPr>
              <a:t>cosponsors</a:t>
            </a:r>
          </a:p>
          <a:p>
            <a:pPr lvl="1">
              <a:lnSpc>
                <a:spcPct val="80000"/>
              </a:lnSpc>
            </a:pPr>
            <a:endParaRPr lang="en-US" sz="4000" b="1" dirty="0" smtClean="0">
              <a:latin typeface="+mn-lt"/>
            </a:endParaRPr>
          </a:p>
          <a:p>
            <a:pPr lvl="1">
              <a:lnSpc>
                <a:spcPct val="80000"/>
              </a:lnSpc>
            </a:pPr>
            <a:r>
              <a:rPr lang="en-US" sz="4000" b="1" dirty="0">
                <a:latin typeface="+mn-lt"/>
              </a:rPr>
              <a:t>Board and leadership involvement</a:t>
            </a:r>
          </a:p>
          <a:p>
            <a:pPr lvl="1">
              <a:lnSpc>
                <a:spcPct val="80000"/>
              </a:lnSpc>
            </a:pPr>
            <a:endParaRPr lang="en-US" sz="4000" b="1" dirty="0"/>
          </a:p>
          <a:p>
            <a:pPr marL="457200" lvl="1" indent="0">
              <a:lnSpc>
                <a:spcPct val="80000"/>
              </a:lnSpc>
              <a:buNone/>
            </a:pPr>
            <a:endParaRPr lang="en-US" sz="3200" b="1" dirty="0" smtClean="0">
              <a:latin typeface="+mn-lt"/>
            </a:endParaRPr>
          </a:p>
          <a:p>
            <a:pPr marL="457200" lvl="1" indent="0">
              <a:lnSpc>
                <a:spcPct val="80000"/>
              </a:lnSpc>
              <a:buNone/>
            </a:pPr>
            <a:endParaRPr lang="en-US" dirty="0" smtClean="0">
              <a:latin typeface="+mn-lt"/>
            </a:endParaRPr>
          </a:p>
          <a:p>
            <a:pPr marL="457200" lvl="1" indent="0">
              <a:lnSpc>
                <a:spcPct val="80000"/>
              </a:lnSpc>
              <a:buNone/>
            </a:pPr>
            <a:endParaRPr lang="en-US" dirty="0">
              <a:latin typeface="+mn-lt"/>
            </a:endParaRPr>
          </a:p>
          <a:p>
            <a:endParaRPr lang="en-US" dirty="0"/>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6291" b="7606"/>
          <a:stretch/>
        </p:blipFill>
        <p:spPr>
          <a:xfrm>
            <a:off x="7110338" y="2492778"/>
            <a:ext cx="4918364" cy="2438400"/>
          </a:xfrm>
          <a:prstGeom prst="rect">
            <a:avLst/>
          </a:prstGeom>
        </p:spPr>
      </p:pic>
    </p:spTree>
    <p:extLst>
      <p:ext uri="{BB962C8B-B14F-4D97-AF65-F5344CB8AC3E}">
        <p14:creationId xmlns:p14="http://schemas.microsoft.com/office/powerpoint/2010/main" val="2514591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6175" r="6175"/>
          <a:stretch>
            <a:fillRect/>
          </a:stretch>
        </p:blipFill>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83" y="-164592"/>
            <a:ext cx="12917275" cy="7103872"/>
          </a:xfrm>
          <a:prstGeom prst="rect">
            <a:avLst/>
          </a:prstGeom>
        </p:spPr>
      </p:pic>
    </p:spTree>
    <p:extLst>
      <p:ext uri="{BB962C8B-B14F-4D97-AF65-F5344CB8AC3E}">
        <p14:creationId xmlns:p14="http://schemas.microsoft.com/office/powerpoint/2010/main" val="3691558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41730"/>
            <a:ext cx="12192000" cy="1353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2"/>
          </p:nvPr>
        </p:nvSpPr>
        <p:spPr>
          <a:xfrm>
            <a:off x="-1" y="548426"/>
            <a:ext cx="12192000" cy="818230"/>
          </a:xfrm>
        </p:spPr>
        <p:txBody>
          <a:bodyPr>
            <a:normAutofit/>
          </a:bodyPr>
          <a:lstStyle/>
          <a:p>
            <a:r>
              <a:rPr lang="en-US" b="1" dirty="0" smtClean="0">
                <a:solidFill>
                  <a:schemeClr val="bg1"/>
                </a:solidFill>
                <a:effectLst>
                  <a:outerShdw blurRad="38100" dist="38100" dir="2700000" algn="tl">
                    <a:srgbClr val="000000">
                      <a:alpha val="43137"/>
                    </a:srgbClr>
                  </a:outerShdw>
                </a:effectLst>
              </a:rPr>
              <a:t>Background: Illinois Constitution</a:t>
            </a:r>
            <a:endParaRPr lang="en-US"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231648" y="1694669"/>
            <a:ext cx="8961120" cy="4401205"/>
          </a:xfrm>
          <a:prstGeom prst="rect">
            <a:avLst/>
          </a:prstGeom>
        </p:spPr>
        <p:txBody>
          <a:bodyPr wrap="square">
            <a:spAutoFit/>
          </a:bodyPr>
          <a:lstStyle/>
          <a:p>
            <a:r>
              <a:rPr lang="en-US" sz="4000" b="1" dirty="0" smtClean="0"/>
              <a:t>“The </a:t>
            </a:r>
            <a:r>
              <a:rPr lang="en-US" sz="4000" b="1" dirty="0"/>
              <a:t>State shall provide for an efficient system of high quality public educational institutions and services </a:t>
            </a:r>
            <a:r>
              <a:rPr lang="en-US" sz="4000" b="1" dirty="0" smtClean="0"/>
              <a:t>…” </a:t>
            </a:r>
            <a:endParaRPr lang="en-US" sz="4000" b="1" dirty="0"/>
          </a:p>
          <a:p>
            <a:endParaRPr lang="en-US" sz="4000" b="1" dirty="0" smtClean="0"/>
          </a:p>
          <a:p>
            <a:r>
              <a:rPr lang="en-US" sz="4000" b="1" dirty="0" smtClean="0"/>
              <a:t>“The </a:t>
            </a:r>
            <a:r>
              <a:rPr lang="en-US" sz="4000" b="1" dirty="0"/>
              <a:t>State has the primary responsibility for financing the system of public education</a:t>
            </a:r>
            <a:r>
              <a:rPr lang="en-US" sz="4000" b="1" dirty="0" smtClean="0"/>
              <a:t>.”</a:t>
            </a:r>
            <a:endParaRPr lang="en-US" sz="4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512" y="2698813"/>
            <a:ext cx="2133600" cy="2143125"/>
          </a:xfrm>
          <a:prstGeom prst="rect">
            <a:avLst/>
          </a:prstGeom>
        </p:spPr>
      </p:pic>
    </p:spTree>
    <p:extLst>
      <p:ext uri="{BB962C8B-B14F-4D97-AF65-F5344CB8AC3E}">
        <p14:creationId xmlns:p14="http://schemas.microsoft.com/office/powerpoint/2010/main" val="431508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43154" y="1901659"/>
            <a:ext cx="11315700" cy="2555875"/>
          </a:xfrm>
        </p:spPr>
        <p:txBody>
          <a:bodyPr>
            <a:normAutofit lnSpcReduction="10000"/>
          </a:bodyPr>
          <a:lstStyle/>
          <a:p>
            <a:pPr lvl="1">
              <a:lnSpc>
                <a:spcPct val="80000"/>
              </a:lnSpc>
            </a:pPr>
            <a:r>
              <a:rPr lang="en-US" sz="4000" b="1" dirty="0" smtClean="0">
                <a:latin typeface="+mn-lt"/>
              </a:rPr>
              <a:t>Offer best possible return on investment for our stakeholders</a:t>
            </a:r>
          </a:p>
          <a:p>
            <a:pPr lvl="1">
              <a:lnSpc>
                <a:spcPct val="80000"/>
              </a:lnSpc>
            </a:pPr>
            <a:endParaRPr lang="en-US" sz="4000" b="1" dirty="0" smtClean="0">
              <a:latin typeface="+mn-lt"/>
            </a:endParaRPr>
          </a:p>
          <a:p>
            <a:pPr lvl="1">
              <a:lnSpc>
                <a:spcPct val="80000"/>
              </a:lnSpc>
            </a:pPr>
            <a:r>
              <a:rPr lang="en-US" sz="4000" b="1" dirty="0" smtClean="0">
                <a:latin typeface="+mn-lt"/>
              </a:rPr>
              <a:t>Ensure we are efficient, competitive and constantly improving</a:t>
            </a:r>
            <a:endParaRPr lang="en-US" sz="4000" b="1" dirty="0">
              <a:latin typeface="+mn-lt"/>
            </a:endParaRPr>
          </a:p>
          <a:p>
            <a:pPr marL="0" indent="0">
              <a:buNone/>
            </a:pPr>
            <a:endParaRPr lang="en-US" dirty="0"/>
          </a:p>
          <a:p>
            <a:endParaRPr lang="en-US" dirty="0"/>
          </a:p>
        </p:txBody>
      </p:sp>
      <p:sp>
        <p:nvSpPr>
          <p:cNvPr id="6" name="Rectangle 5"/>
          <p:cNvSpPr/>
          <p:nvPr/>
        </p:nvSpPr>
        <p:spPr>
          <a:xfrm>
            <a:off x="-1" y="241730"/>
            <a:ext cx="12192000" cy="1353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Georgia" panose="02040502050405020303" pitchFamily="18" charset="0"/>
              </a:rPr>
              <a:t>Strategic Framework Pledge</a:t>
            </a:r>
          </a:p>
        </p:txBody>
      </p:sp>
      <p:sp>
        <p:nvSpPr>
          <p:cNvPr id="7" name="Text Placeholder 1"/>
          <p:cNvSpPr txBox="1">
            <a:spLocks/>
          </p:cNvSpPr>
          <p:nvPr/>
        </p:nvSpPr>
        <p:spPr>
          <a:xfrm>
            <a:off x="-1" y="548426"/>
            <a:ext cx="12192000" cy="818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5597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41730"/>
            <a:ext cx="12192000" cy="1353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2"/>
          </p:nvPr>
        </p:nvSpPr>
        <p:spPr>
          <a:xfrm>
            <a:off x="-1" y="548426"/>
            <a:ext cx="12192000" cy="818230"/>
          </a:xfrm>
        </p:spPr>
        <p:txBody>
          <a:bodyPr>
            <a:normAutofit/>
          </a:bodyPr>
          <a:lstStyle/>
          <a:p>
            <a:r>
              <a:rPr lang="en-US" b="1" dirty="0" smtClean="0">
                <a:solidFill>
                  <a:schemeClr val="bg1"/>
                </a:solidFill>
                <a:effectLst>
                  <a:outerShdw blurRad="38100" dist="38100" dir="2700000" algn="tl">
                    <a:srgbClr val="000000">
                      <a:alpha val="43137"/>
                    </a:srgbClr>
                  </a:outerShdw>
                </a:effectLst>
              </a:rPr>
              <a:t>Strategic Framework Pillars</a:t>
            </a:r>
            <a:endParaRPr lang="en-US" b="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83" t="-218" r="-354" b="285"/>
          <a:stretch/>
        </p:blipFill>
        <p:spPr>
          <a:xfrm>
            <a:off x="8873874" y="2111181"/>
            <a:ext cx="2933812" cy="34943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277693" y="2229718"/>
            <a:ext cx="8707281" cy="2970685"/>
          </a:xfrm>
          <a:prstGeom prst="rect">
            <a:avLst/>
          </a:prstGeom>
        </p:spPr>
        <p:txBody>
          <a:bodyPr wrap="square">
            <a:spAutoFit/>
          </a:bodyPr>
          <a:lstStyle/>
          <a:p>
            <a:pPr marL="400050" indent="-400050">
              <a:lnSpc>
                <a:spcPct val="150000"/>
              </a:lnSpc>
              <a:buFont typeface="+mj-lt"/>
              <a:buAutoNum type="romanUcPeriod"/>
            </a:pPr>
            <a:r>
              <a:rPr lang="en-US" sz="3200" b="1" dirty="0"/>
              <a:t> An Institution of and for </a:t>
            </a:r>
            <a:r>
              <a:rPr lang="en-US" sz="3200" b="1" dirty="0" smtClean="0"/>
              <a:t>Our </a:t>
            </a:r>
            <a:r>
              <a:rPr lang="en-US" sz="3200" b="1" i="1" dirty="0" smtClean="0"/>
              <a:t>Students</a:t>
            </a:r>
            <a:endParaRPr lang="en-US" sz="3200" b="1" i="1" dirty="0"/>
          </a:p>
          <a:p>
            <a:pPr marL="400050" indent="-400050">
              <a:lnSpc>
                <a:spcPct val="150000"/>
              </a:lnSpc>
              <a:buFont typeface="+mj-lt"/>
              <a:buAutoNum type="romanUcPeriod"/>
            </a:pPr>
            <a:r>
              <a:rPr lang="en-US" sz="3200" b="1" dirty="0"/>
              <a:t> Research and Scholarship with </a:t>
            </a:r>
            <a:r>
              <a:rPr lang="en-US" sz="3200" b="1" dirty="0" smtClean="0"/>
              <a:t>Global </a:t>
            </a:r>
            <a:r>
              <a:rPr lang="en-US" sz="3200" b="1" i="1" dirty="0"/>
              <a:t>Impact</a:t>
            </a:r>
          </a:p>
          <a:p>
            <a:pPr marL="400050" indent="-400050">
              <a:lnSpc>
                <a:spcPct val="150000"/>
              </a:lnSpc>
              <a:buFont typeface="+mj-lt"/>
              <a:buAutoNum type="romanUcPeriod"/>
            </a:pPr>
            <a:r>
              <a:rPr lang="en-US" sz="3200" b="1" dirty="0"/>
              <a:t> A Healthy Future for </a:t>
            </a:r>
            <a:r>
              <a:rPr lang="en-US" sz="3200" b="1" i="1" dirty="0"/>
              <a:t>Illinois </a:t>
            </a:r>
            <a:r>
              <a:rPr lang="en-US" sz="3200" b="1" dirty="0" smtClean="0"/>
              <a:t>and the Midwest</a:t>
            </a:r>
            <a:endParaRPr lang="en-US" sz="3200" b="1" dirty="0"/>
          </a:p>
          <a:p>
            <a:pPr marL="400050" indent="-400050">
              <a:lnSpc>
                <a:spcPct val="150000"/>
              </a:lnSpc>
              <a:buFont typeface="+mj-lt"/>
              <a:buAutoNum type="romanUcPeriod"/>
            </a:pPr>
            <a:r>
              <a:rPr lang="en-US" sz="3200" b="1" dirty="0"/>
              <a:t> Tomorrow’s University </a:t>
            </a:r>
            <a:r>
              <a:rPr lang="en-US" sz="3200" b="1" i="1" dirty="0"/>
              <a:t>Today</a:t>
            </a:r>
          </a:p>
        </p:txBody>
      </p:sp>
    </p:spTree>
    <p:extLst>
      <p:ext uri="{BB962C8B-B14F-4D97-AF65-F5344CB8AC3E}">
        <p14:creationId xmlns:p14="http://schemas.microsoft.com/office/powerpoint/2010/main" val="160785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2881"/>
            <a:ext cx="12192000" cy="1267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0" y="427891"/>
            <a:ext cx="12061081" cy="1556485"/>
          </a:xfrm>
        </p:spPr>
        <p:txBody>
          <a:bodyPr>
            <a:noAutofit/>
          </a:bodyPr>
          <a:lstStyle/>
          <a:p>
            <a:r>
              <a:rPr lang="en-US" dirty="0" smtClean="0">
                <a:solidFill>
                  <a:schemeClr val="bg1"/>
                </a:solidFill>
                <a:effectLst>
                  <a:outerShdw blurRad="38100" dist="38100" dir="2700000" algn="tl">
                    <a:srgbClr val="000000">
                      <a:alpha val="43137"/>
                    </a:srgbClr>
                  </a:outerShdw>
                </a:effectLst>
              </a:rPr>
              <a:t>The Initiative</a:t>
            </a:r>
            <a:endParaRPr lang="en-US" i="1" dirty="0">
              <a:solidFill>
                <a:schemeClr val="bg1"/>
              </a:solidFill>
              <a:effectLst>
                <a:outerShdw blurRad="38100" dist="38100" dir="2700000" algn="tl">
                  <a:srgbClr val="000000">
                    <a:alpha val="43137"/>
                  </a:srgbClr>
                </a:outerShdw>
              </a:effectLst>
            </a:endParaRPr>
          </a:p>
        </p:txBody>
      </p:sp>
      <p:sp>
        <p:nvSpPr>
          <p:cNvPr id="9" name="Text Placeholder 8"/>
          <p:cNvSpPr>
            <a:spLocks noGrp="1"/>
          </p:cNvSpPr>
          <p:nvPr>
            <p:ph type="body" sz="quarter" idx="12"/>
          </p:nvPr>
        </p:nvSpPr>
        <p:spPr>
          <a:xfrm>
            <a:off x="176194" y="1640081"/>
            <a:ext cx="11884887" cy="2282824"/>
          </a:xfrm>
        </p:spPr>
        <p:txBody>
          <a:bodyPr>
            <a:normAutofit/>
          </a:bodyPr>
          <a:lstStyle/>
          <a:p>
            <a:pPr marL="0" indent="0" algn="ctr">
              <a:buNone/>
            </a:pPr>
            <a:r>
              <a:rPr lang="en-US" sz="3600" b="1" dirty="0">
                <a:latin typeface="+mn-lt"/>
              </a:rPr>
              <a:t>T</a:t>
            </a:r>
            <a:r>
              <a:rPr lang="en-US" sz="3600" b="1" dirty="0" smtClean="0">
                <a:latin typeface="+mn-lt"/>
              </a:rPr>
              <a:t>he </a:t>
            </a:r>
            <a:r>
              <a:rPr lang="en-US" sz="3600" b="1" dirty="0">
                <a:latin typeface="+mn-lt"/>
              </a:rPr>
              <a:t>U</a:t>
            </a:r>
            <a:r>
              <a:rPr lang="en-US" sz="3600" b="1" dirty="0" smtClean="0">
                <a:latin typeface="+mn-lt"/>
              </a:rPr>
              <a:t>niversity </a:t>
            </a:r>
            <a:r>
              <a:rPr lang="en-US" sz="3600" b="1" dirty="0">
                <a:latin typeface="+mn-lt"/>
              </a:rPr>
              <a:t>of </a:t>
            </a:r>
            <a:r>
              <a:rPr lang="en-US" sz="3600" b="1" dirty="0" smtClean="0">
                <a:latin typeface="+mn-lt"/>
              </a:rPr>
              <a:t>Illinois System</a:t>
            </a:r>
            <a:endParaRPr lang="en-US" sz="3600" b="1" dirty="0">
              <a:latin typeface="+mn-lt"/>
            </a:endParaRPr>
          </a:p>
          <a:p>
            <a:pPr marL="0" indent="0" algn="ctr">
              <a:buNone/>
            </a:pPr>
            <a:r>
              <a:rPr lang="en-US" sz="3600" b="1" dirty="0" smtClean="0">
                <a:latin typeface="+mn-lt"/>
              </a:rPr>
              <a:t>Investment</a:t>
            </a:r>
            <a:r>
              <a:rPr lang="en-US" sz="3600" b="1" dirty="0">
                <a:latin typeface="+mn-lt"/>
              </a:rPr>
              <a:t>, </a:t>
            </a:r>
            <a:r>
              <a:rPr lang="en-US" sz="3600" b="1" dirty="0" smtClean="0">
                <a:latin typeface="+mn-lt"/>
              </a:rPr>
              <a:t>Performance, and Accountability Commitment</a:t>
            </a:r>
            <a:br>
              <a:rPr lang="en-US" sz="3600" b="1" dirty="0" smtClean="0">
                <a:latin typeface="+mn-lt"/>
              </a:rPr>
            </a:br>
            <a:r>
              <a:rPr lang="en-US" sz="3600" b="1" dirty="0" smtClean="0">
                <a:latin typeface="+mn-lt"/>
              </a:rPr>
              <a:t> (IPAC)</a:t>
            </a:r>
            <a:endParaRPr lang="en-US" sz="3600" b="1" dirty="0">
              <a:latin typeface="+mn-lt"/>
            </a:endParaRPr>
          </a:p>
          <a:p>
            <a:pPr marL="457200" lvl="1" indent="0">
              <a:lnSpc>
                <a:spcPct val="80000"/>
              </a:lnSpc>
              <a:buNone/>
            </a:pPr>
            <a:endParaRPr lang="en-US" dirty="0">
              <a:latin typeface="+mn-lt"/>
            </a:endParaRPr>
          </a:p>
          <a:p>
            <a:endParaRPr lang="en-US" dirty="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762" y="3438144"/>
            <a:ext cx="7320476" cy="2580616"/>
          </a:xfrm>
          <a:prstGeom prst="rect">
            <a:avLst/>
          </a:prstGeom>
        </p:spPr>
      </p:pic>
    </p:spTree>
    <p:extLst>
      <p:ext uri="{BB962C8B-B14F-4D97-AF65-F5344CB8AC3E}">
        <p14:creationId xmlns:p14="http://schemas.microsoft.com/office/powerpoint/2010/main" val="2677965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2881"/>
            <a:ext cx="12192000" cy="1267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0" y="427891"/>
            <a:ext cx="12061081" cy="1556485"/>
          </a:xfrm>
        </p:spPr>
        <p:txBody>
          <a:bodyPr>
            <a:noAutofit/>
          </a:bodyPr>
          <a:lstStyle/>
          <a:p>
            <a:r>
              <a:rPr lang="en-US" dirty="0" smtClean="0">
                <a:solidFill>
                  <a:schemeClr val="bg1"/>
                </a:solidFill>
                <a:effectLst>
                  <a:outerShdw blurRad="38100" dist="38100" dir="2700000" algn="tl">
                    <a:srgbClr val="000000">
                      <a:alpha val="43137"/>
                    </a:srgbClr>
                  </a:outerShdw>
                </a:effectLst>
              </a:rPr>
              <a:t>The Commitment</a:t>
            </a:r>
            <a:endParaRPr lang="en-US" i="1" dirty="0">
              <a:solidFill>
                <a:schemeClr val="bg1"/>
              </a:solidFill>
              <a:effectLst>
                <a:outerShdw blurRad="38100" dist="38100" dir="2700000" algn="tl">
                  <a:srgbClr val="000000">
                    <a:alpha val="43137"/>
                  </a:srgbClr>
                </a:outerShdw>
              </a:effectLst>
            </a:endParaRPr>
          </a:p>
        </p:txBody>
      </p:sp>
      <p:sp>
        <p:nvSpPr>
          <p:cNvPr id="9" name="Text Placeholder 8"/>
          <p:cNvSpPr>
            <a:spLocks noGrp="1"/>
          </p:cNvSpPr>
          <p:nvPr>
            <p:ph type="body" sz="quarter" idx="12"/>
          </p:nvPr>
        </p:nvSpPr>
        <p:spPr>
          <a:xfrm>
            <a:off x="176194" y="1640080"/>
            <a:ext cx="11884887" cy="4407151"/>
          </a:xfrm>
        </p:spPr>
        <p:txBody>
          <a:bodyPr>
            <a:normAutofit/>
          </a:bodyPr>
          <a:lstStyle/>
          <a:p>
            <a:pPr marL="0" indent="0" algn="ctr">
              <a:buNone/>
            </a:pPr>
            <a:r>
              <a:rPr lang="en-US" sz="4000" b="1" dirty="0" smtClean="0">
                <a:latin typeface="+mn-lt"/>
              </a:rPr>
              <a:t>Investment</a:t>
            </a:r>
            <a:r>
              <a:rPr lang="en-US" sz="4000" b="1" dirty="0">
                <a:latin typeface="+mn-lt"/>
              </a:rPr>
              <a:t>, </a:t>
            </a:r>
            <a:r>
              <a:rPr lang="en-US" sz="4000" b="1" dirty="0" smtClean="0">
                <a:latin typeface="+mn-lt"/>
              </a:rPr>
              <a:t>Performance, and Accountability Commitment (IPAC)</a:t>
            </a:r>
          </a:p>
          <a:p>
            <a:pPr algn="ctr"/>
            <a:r>
              <a:rPr lang="en-US" sz="3600" b="1" dirty="0" smtClean="0">
                <a:latin typeface="+mn-lt"/>
              </a:rPr>
              <a:t>Affordability</a:t>
            </a:r>
          </a:p>
          <a:p>
            <a:pPr algn="ctr"/>
            <a:r>
              <a:rPr lang="en-US" sz="3600" b="1" dirty="0" smtClean="0">
                <a:latin typeface="+mn-lt"/>
              </a:rPr>
              <a:t>Illinois Residents</a:t>
            </a:r>
          </a:p>
          <a:p>
            <a:pPr algn="ctr"/>
            <a:r>
              <a:rPr lang="en-US" sz="3600" b="1" dirty="0" smtClean="0">
                <a:latin typeface="+mn-lt"/>
              </a:rPr>
              <a:t>Financial Aid</a:t>
            </a:r>
          </a:p>
          <a:p>
            <a:pPr algn="ctr"/>
            <a:r>
              <a:rPr lang="en-US" sz="3600" b="1" dirty="0" smtClean="0">
                <a:latin typeface="+mn-lt"/>
              </a:rPr>
              <a:t>Retention and Graduation</a:t>
            </a:r>
          </a:p>
          <a:p>
            <a:pPr algn="ctr"/>
            <a:r>
              <a:rPr lang="en-US" sz="3600" b="1" dirty="0" smtClean="0">
                <a:latin typeface="+mn-lt"/>
              </a:rPr>
              <a:t>Performance Reporting</a:t>
            </a:r>
          </a:p>
          <a:p>
            <a:pPr marL="0" indent="0" algn="ctr">
              <a:buNone/>
            </a:pPr>
            <a:endParaRPr lang="en-US" sz="4000" b="1" dirty="0">
              <a:latin typeface="+mn-lt"/>
            </a:endParaRPr>
          </a:p>
          <a:p>
            <a:pPr marL="457200" lvl="1" indent="0">
              <a:lnSpc>
                <a:spcPct val="80000"/>
              </a:lnSpc>
              <a:buNone/>
            </a:pPr>
            <a:endParaRPr lang="en-US" dirty="0">
              <a:latin typeface="+mn-lt"/>
            </a:endParaRPr>
          </a:p>
          <a:p>
            <a:endParaRPr lang="en-US" dirty="0"/>
          </a:p>
          <a:p>
            <a:endParaRPr lang="en-US" dirty="0"/>
          </a:p>
        </p:txBody>
      </p:sp>
    </p:spTree>
    <p:extLst>
      <p:ext uri="{BB962C8B-B14F-4D97-AF65-F5344CB8AC3E}">
        <p14:creationId xmlns:p14="http://schemas.microsoft.com/office/powerpoint/2010/main" val="2808649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225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225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225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225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225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225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225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225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225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225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22" y="-5505"/>
            <a:ext cx="12192000" cy="71374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69272" y="6687"/>
            <a:ext cx="12191999" cy="777624"/>
          </a:xfrm>
        </p:spPr>
        <p:txBody>
          <a:bodyPr>
            <a:normAutofit fontScale="92500"/>
          </a:bodyPr>
          <a:lstStyle/>
          <a:p>
            <a:r>
              <a:rPr lang="en-US" dirty="0" smtClean="0">
                <a:solidFill>
                  <a:schemeClr val="bg1"/>
                </a:solidFill>
                <a:effectLst>
                  <a:outerShdw blurRad="38100" dist="38100" dir="2700000" algn="tl">
                    <a:srgbClr val="000000">
                      <a:alpha val="43137"/>
                    </a:srgbClr>
                  </a:outerShdw>
                </a:effectLst>
              </a:rPr>
              <a:t>State Commitment: Predictable Budget</a:t>
            </a:r>
            <a:endParaRPr lang="en-US" i="1" dirty="0">
              <a:solidFill>
                <a:schemeClr val="bg1"/>
              </a:solidFill>
              <a:effectLst>
                <a:outerShdw blurRad="38100" dist="38100" dir="2700000" algn="tl">
                  <a:srgbClr val="000000">
                    <a:alpha val="43137"/>
                  </a:srgbClr>
                </a:outerShdw>
              </a:effectLst>
            </a:endParaRPr>
          </a:p>
        </p:txBody>
      </p:sp>
      <p:sp>
        <p:nvSpPr>
          <p:cNvPr id="6" name="Rectangle 2"/>
          <p:cNvSpPr txBox="1">
            <a:spLocks noChangeArrowheads="1"/>
          </p:cNvSpPr>
          <p:nvPr/>
        </p:nvSpPr>
        <p:spPr>
          <a:xfrm>
            <a:off x="1509278" y="720436"/>
            <a:ext cx="9144000" cy="1260475"/>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altLang="en-US" b="1" dirty="0" smtClean="0">
                <a:latin typeface="+mn-lt"/>
              </a:rPr>
              <a:t>University of Illinois</a:t>
            </a:r>
            <a:br>
              <a:rPr lang="en-US" altLang="en-US" b="1" dirty="0" smtClean="0">
                <a:latin typeface="+mn-lt"/>
              </a:rPr>
            </a:br>
            <a:r>
              <a:rPr lang="en-US" altLang="en-US" sz="2400" b="1" dirty="0" smtClean="0">
                <a:latin typeface="+mn-lt"/>
                <a:cs typeface="Times New Roman" panose="02020603050405020304" pitchFamily="18" charset="0"/>
              </a:rPr>
              <a:t>GRF Appropriations for FY 2010 – FY 2022</a:t>
            </a:r>
            <a:r>
              <a:rPr lang="en-US" altLang="en-US" sz="2000" b="1" dirty="0" smtClean="0">
                <a:latin typeface="+mn-lt"/>
              </a:rPr>
              <a:t/>
            </a:r>
            <a:br>
              <a:rPr lang="en-US" altLang="en-US" sz="2000" b="1" dirty="0" smtClean="0">
                <a:latin typeface="+mn-lt"/>
              </a:rPr>
            </a:br>
            <a:r>
              <a:rPr lang="en-US" altLang="en-US" sz="1600" b="1" dirty="0" smtClean="0">
                <a:latin typeface="+mn-lt"/>
              </a:rPr>
              <a:t>(Dollars in Millions)</a:t>
            </a:r>
            <a:endParaRPr lang="en-US" altLang="en-US" sz="1200" b="1" dirty="0" smtClean="0">
              <a:latin typeface="+mn-lt"/>
            </a:endParaRPr>
          </a:p>
        </p:txBody>
      </p:sp>
      <p:sp>
        <p:nvSpPr>
          <p:cNvPr id="5" name="Rectangle 4"/>
          <p:cNvSpPr/>
          <p:nvPr/>
        </p:nvSpPr>
        <p:spPr>
          <a:xfrm>
            <a:off x="4572000" y="6054436"/>
            <a:ext cx="3186545" cy="789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3"/>
          <p:cNvGraphicFramePr>
            <a:graphicFrameLocks noChangeAspect="1"/>
          </p:cNvGraphicFramePr>
          <p:nvPr>
            <p:extLst>
              <p:ext uri="{D42A27DB-BD31-4B8C-83A1-F6EECF244321}">
                <p14:modId xmlns:p14="http://schemas.microsoft.com/office/powerpoint/2010/main" val="4247129740"/>
              </p:ext>
            </p:extLst>
          </p:nvPr>
        </p:nvGraphicFramePr>
        <p:xfrm>
          <a:off x="484042" y="1980911"/>
          <a:ext cx="11153776" cy="4800203"/>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6170534" y="3027072"/>
            <a:ext cx="484632" cy="1830763"/>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48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3778"/>
            <a:ext cx="12192000" cy="166063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75501" y="832143"/>
            <a:ext cx="12191999" cy="777624"/>
          </a:xfrm>
        </p:spPr>
        <p:txBody>
          <a:bodyPr>
            <a:normAutofit fontScale="92500"/>
          </a:bodyPr>
          <a:lstStyle/>
          <a:p>
            <a:r>
              <a:rPr lang="en-US" dirty="0" smtClean="0">
                <a:solidFill>
                  <a:schemeClr val="bg1"/>
                </a:solidFill>
                <a:effectLst>
                  <a:outerShdw blurRad="38100" dist="38100" dir="2700000" algn="tl">
                    <a:srgbClr val="000000">
                      <a:alpha val="43137"/>
                    </a:srgbClr>
                  </a:outerShdw>
                </a:effectLst>
              </a:rPr>
              <a:t>State Commitment: Regulatory Reform</a:t>
            </a:r>
            <a:endParaRPr lang="en-US" i="1" dirty="0">
              <a:solidFill>
                <a:schemeClr val="bg1"/>
              </a:solidFill>
              <a:effectLst>
                <a:outerShdw blurRad="38100" dist="38100" dir="2700000" algn="tl">
                  <a:srgbClr val="000000">
                    <a:alpha val="43137"/>
                  </a:srgbClr>
                </a:outerShdw>
              </a:effectLst>
            </a:endParaRPr>
          </a:p>
        </p:txBody>
      </p:sp>
      <p:sp>
        <p:nvSpPr>
          <p:cNvPr id="9" name="Text Placeholder 8"/>
          <p:cNvSpPr>
            <a:spLocks noGrp="1"/>
          </p:cNvSpPr>
          <p:nvPr>
            <p:ph type="body" sz="quarter" idx="12"/>
          </p:nvPr>
        </p:nvSpPr>
        <p:spPr>
          <a:xfrm>
            <a:off x="119764" y="2253828"/>
            <a:ext cx="6551476" cy="4049435"/>
          </a:xfrm>
        </p:spPr>
        <p:txBody>
          <a:bodyPr>
            <a:noAutofit/>
          </a:bodyPr>
          <a:lstStyle/>
          <a:p>
            <a:pPr marL="0" indent="0">
              <a:buNone/>
            </a:pPr>
            <a:r>
              <a:rPr lang="en-US" sz="4000" b="1" dirty="0">
                <a:latin typeface="+mn-lt"/>
              </a:rPr>
              <a:t>Reform state regulations to </a:t>
            </a:r>
            <a:r>
              <a:rPr lang="en-US" sz="4000" b="1" dirty="0" smtClean="0">
                <a:latin typeface="+mn-lt"/>
              </a:rPr>
              <a:t>achieve greater impact in research and academics</a:t>
            </a:r>
          </a:p>
          <a:p>
            <a:pPr marL="171450" indent="-171450"/>
            <a:r>
              <a:rPr lang="en-US" sz="3200" b="1" dirty="0" smtClean="0">
                <a:latin typeface="+mn-lt"/>
              </a:rPr>
              <a:t> Procurement </a:t>
            </a:r>
            <a:r>
              <a:rPr lang="en-US" sz="3200" b="1" dirty="0">
                <a:latin typeface="+mn-lt"/>
              </a:rPr>
              <a:t>Code</a:t>
            </a:r>
          </a:p>
          <a:p>
            <a:pPr marL="171450" indent="-171450"/>
            <a:r>
              <a:rPr lang="en-US" sz="3200" b="1" dirty="0" smtClean="0">
                <a:latin typeface="+mn-lt"/>
              </a:rPr>
              <a:t> Certificate </a:t>
            </a:r>
            <a:r>
              <a:rPr lang="en-US" sz="3200" b="1" dirty="0">
                <a:latin typeface="+mn-lt"/>
              </a:rPr>
              <a:t>of </a:t>
            </a:r>
            <a:r>
              <a:rPr lang="en-US" sz="3200" b="1" dirty="0" smtClean="0">
                <a:latin typeface="+mn-lt"/>
              </a:rPr>
              <a:t>Participation Program</a:t>
            </a:r>
          </a:p>
          <a:p>
            <a:pPr marL="171450" indent="-171450"/>
            <a:r>
              <a:rPr lang="en-US" sz="3200" b="1" dirty="0" smtClean="0">
                <a:latin typeface="+mn-lt"/>
              </a:rPr>
              <a:t> Property </a:t>
            </a:r>
            <a:r>
              <a:rPr lang="en-US" sz="3200" b="1" dirty="0">
                <a:latin typeface="+mn-lt"/>
              </a:rPr>
              <a:t>Control </a:t>
            </a:r>
            <a:r>
              <a:rPr lang="en-US" sz="3200" b="1" dirty="0" smtClean="0">
                <a:latin typeface="+mn-lt"/>
              </a:rPr>
              <a:t>Act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935" y="2494349"/>
            <a:ext cx="4312879" cy="28745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240" y="2317354"/>
            <a:ext cx="5352869" cy="3568579"/>
          </a:xfrm>
          <a:prstGeom prst="rect">
            <a:avLst/>
          </a:prstGeom>
        </p:spPr>
      </p:pic>
    </p:spTree>
    <p:extLst>
      <p:ext uri="{BB962C8B-B14F-4D97-AF65-F5344CB8AC3E}">
        <p14:creationId xmlns:p14="http://schemas.microsoft.com/office/powerpoint/2010/main" val="12505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429"/>
            <a:ext cx="12192000" cy="83031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1" y="41138"/>
            <a:ext cx="12191999" cy="777624"/>
          </a:xfrm>
        </p:spPr>
        <p:txBody>
          <a:bodyPr>
            <a:normAutofit/>
          </a:bodyPr>
          <a:lstStyle/>
          <a:p>
            <a:r>
              <a:rPr lang="en-US" dirty="0" smtClean="0">
                <a:solidFill>
                  <a:schemeClr val="bg1"/>
                </a:solidFill>
                <a:effectLst>
                  <a:outerShdw blurRad="38100" dist="38100" dir="2700000" algn="tl">
                    <a:srgbClr val="000000">
                      <a:alpha val="43137"/>
                    </a:srgbClr>
                  </a:outerShdw>
                </a:effectLst>
              </a:rPr>
              <a:t>System Commitment: Affordability</a:t>
            </a:r>
            <a:endParaRPr lang="en-US"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4613564" y="6054436"/>
            <a:ext cx="2964872" cy="789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556963"/>
            <a:ext cx="3669792" cy="3785652"/>
          </a:xfrm>
          <a:prstGeom prst="rect">
            <a:avLst/>
          </a:prstGeom>
          <a:noFill/>
        </p:spPr>
        <p:txBody>
          <a:bodyPr wrap="square" rtlCol="0">
            <a:spAutoFit/>
          </a:bodyPr>
          <a:lstStyle/>
          <a:p>
            <a:pPr marL="571500" indent="-571500">
              <a:buFont typeface="Arial" panose="020B0604020202020204" pitchFamily="34" charset="0"/>
              <a:buChar char="•"/>
            </a:pPr>
            <a:r>
              <a:rPr lang="en-US" sz="4000" b="1" dirty="0" smtClean="0"/>
              <a:t>High </a:t>
            </a:r>
            <a:r>
              <a:rPr lang="en-US" sz="4000" b="1" dirty="0"/>
              <a:t>level of </a:t>
            </a:r>
            <a:r>
              <a:rPr lang="en-US" sz="4000" b="1" dirty="0" smtClean="0"/>
              <a:t>predictability</a:t>
            </a:r>
          </a:p>
          <a:p>
            <a:pPr marL="571500" indent="-571500">
              <a:buFont typeface="Arial" panose="020B0604020202020204" pitchFamily="34" charset="0"/>
              <a:buChar char="•"/>
            </a:pPr>
            <a:r>
              <a:rPr lang="en-US" sz="4000" b="1" dirty="0" smtClean="0"/>
              <a:t>5-year cap on tuition in constant year dollars </a:t>
            </a:r>
            <a:endParaRPr lang="en-US" sz="4000" b="1" dirty="0"/>
          </a:p>
        </p:txBody>
      </p:sp>
      <p:graphicFrame>
        <p:nvGraphicFramePr>
          <p:cNvPr id="10" name="Chart Placeholder 6"/>
          <p:cNvGraphicFramePr>
            <a:graphicFrameLocks/>
          </p:cNvGraphicFramePr>
          <p:nvPr>
            <p:extLst>
              <p:ext uri="{D42A27DB-BD31-4B8C-83A1-F6EECF244321}">
                <p14:modId xmlns:p14="http://schemas.microsoft.com/office/powerpoint/2010/main" val="1122905900"/>
              </p:ext>
            </p:extLst>
          </p:nvPr>
        </p:nvGraphicFramePr>
        <p:xfrm>
          <a:off x="3834384" y="2016184"/>
          <a:ext cx="8150352" cy="403393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291326" y="6114357"/>
            <a:ext cx="4409303" cy="307777"/>
          </a:xfrm>
          <a:prstGeom prst="rect">
            <a:avLst/>
          </a:prstGeom>
          <a:noFill/>
        </p:spPr>
        <p:txBody>
          <a:bodyPr wrap="square" rtlCol="0">
            <a:spAutoFit/>
          </a:bodyPr>
          <a:lstStyle/>
          <a:p>
            <a:r>
              <a:rPr lang="en-US" sz="1400" dirty="0" smtClean="0">
                <a:solidFill>
                  <a:srgbClr val="000000"/>
                </a:solidFill>
              </a:rPr>
              <a:t>FY05 </a:t>
            </a:r>
            <a:r>
              <a:rPr lang="en-US" sz="1400" dirty="0">
                <a:solidFill>
                  <a:srgbClr val="000000"/>
                </a:solidFill>
              </a:rPr>
              <a:t>first year of tuition </a:t>
            </a:r>
            <a:r>
              <a:rPr lang="en-US" sz="1400" dirty="0" smtClean="0">
                <a:solidFill>
                  <a:srgbClr val="000000"/>
                </a:solidFill>
              </a:rPr>
              <a:t>guarantee (Fall 2014)</a:t>
            </a:r>
            <a:endParaRPr lang="en-US" sz="1400" dirty="0">
              <a:solidFill>
                <a:srgbClr val="000000"/>
              </a:solidFill>
            </a:endParaRPr>
          </a:p>
        </p:txBody>
      </p:sp>
      <p:sp>
        <p:nvSpPr>
          <p:cNvPr id="8" name="Rectangle 7"/>
          <p:cNvSpPr/>
          <p:nvPr/>
        </p:nvSpPr>
        <p:spPr>
          <a:xfrm>
            <a:off x="6096000" y="871455"/>
            <a:ext cx="5047488" cy="1200329"/>
          </a:xfrm>
          <a:prstGeom prst="rect">
            <a:avLst/>
          </a:prstGeom>
        </p:spPr>
        <p:txBody>
          <a:bodyPr wrap="square">
            <a:spAutoFit/>
          </a:bodyPr>
          <a:lstStyle/>
          <a:p>
            <a:pPr algn="ctr"/>
            <a:r>
              <a:rPr lang="en-US" sz="2400" b="1" dirty="0"/>
              <a:t>General Undergraduate Resident </a:t>
            </a:r>
            <a:br>
              <a:rPr lang="en-US" sz="2400" b="1" dirty="0"/>
            </a:br>
            <a:r>
              <a:rPr lang="en-US" sz="2400" b="1" dirty="0"/>
              <a:t>Tuition &amp; Mandatory Fees</a:t>
            </a:r>
          </a:p>
          <a:p>
            <a:pPr algn="ctr"/>
            <a:r>
              <a:rPr lang="en-US" sz="2400" b="1" dirty="0"/>
              <a:t>(adjusted for inflation)</a:t>
            </a:r>
          </a:p>
        </p:txBody>
      </p:sp>
    </p:spTree>
    <p:extLst>
      <p:ext uri="{BB962C8B-B14F-4D97-AF65-F5344CB8AC3E}">
        <p14:creationId xmlns:p14="http://schemas.microsoft.com/office/powerpoint/2010/main" val="2484363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White Background and Foo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Background and Foo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3600" spc="10" dirty="0">
            <a:solidFill>
              <a:srgbClr val="ECF0F1"/>
            </a:solidFill>
            <a:latin typeface="Arial"/>
            <a:cs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dmark Head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3600" spc="10" dirty="0">
            <a:solidFill>
              <a:srgbClr val="ECF0F1"/>
            </a:solidFill>
            <a:latin typeface="Arial"/>
            <a:cs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Background and Head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3600" spc="10" dirty="0">
            <a:solidFill>
              <a:srgbClr val="ECF0F1"/>
            </a:solidFill>
            <a:latin typeface="Arial"/>
            <a:cs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Background and Head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3600" spc="10" dirty="0">
            <a:solidFill>
              <a:srgbClr val="ECF0F1"/>
            </a:solidFill>
            <a:latin typeface="Arial"/>
            <a:cs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lo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31643</TotalTime>
  <Words>353</Words>
  <Application>Microsoft Office PowerPoint</Application>
  <PresentationFormat>Widescreen</PresentationFormat>
  <Paragraphs>96</Paragraphs>
  <Slides>16</Slides>
  <Notes>16</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16</vt:i4>
      </vt:variant>
    </vt:vector>
  </HeadingPairs>
  <TitlesOfParts>
    <vt:vector size="26" baseType="lpstr">
      <vt:lpstr>Arial</vt:lpstr>
      <vt:lpstr>Calibri</vt:lpstr>
      <vt:lpstr>Georgia</vt:lpstr>
      <vt:lpstr>Times New Roman</vt:lpstr>
      <vt:lpstr>White Background and Footer</vt:lpstr>
      <vt:lpstr>Blue Background and Footer</vt:lpstr>
      <vt:lpstr>Wordmark Header</vt:lpstr>
      <vt:lpstr>Blue Background and Header</vt:lpstr>
      <vt:lpstr>White Background and Header</vt:lpstr>
      <vt:lpstr>Colors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of 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Marcos del Cristo;ualyncroleourstu1@mx.uillinois.edu</dc:creator>
  <cp:lastModifiedBy>Ruby, Kirsten</cp:lastModifiedBy>
  <cp:revision>1032</cp:revision>
  <cp:lastPrinted>2016-10-24T13:54:19Z</cp:lastPrinted>
  <dcterms:created xsi:type="dcterms:W3CDTF">2015-03-03T15:25:54Z</dcterms:created>
  <dcterms:modified xsi:type="dcterms:W3CDTF">2016-11-09T22:02:57Z</dcterms:modified>
</cp:coreProperties>
</file>